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2" r:id="rId1"/>
  </p:sldMasterIdLst>
  <p:notesMasterIdLst>
    <p:notesMasterId r:id="rId49"/>
  </p:notesMasterIdLst>
  <p:sldIdLst>
    <p:sldId id="256" r:id="rId2"/>
    <p:sldId id="258" r:id="rId3"/>
    <p:sldId id="366" r:id="rId4"/>
    <p:sldId id="880" r:id="rId5"/>
    <p:sldId id="367" r:id="rId6"/>
    <p:sldId id="882" r:id="rId7"/>
    <p:sldId id="883" r:id="rId8"/>
    <p:sldId id="887" r:id="rId9"/>
    <p:sldId id="879" r:id="rId10"/>
    <p:sldId id="377" r:id="rId11"/>
    <p:sldId id="381" r:id="rId12"/>
    <p:sldId id="889" r:id="rId13"/>
    <p:sldId id="382" r:id="rId14"/>
    <p:sldId id="391" r:id="rId15"/>
    <p:sldId id="392" r:id="rId16"/>
    <p:sldId id="394" r:id="rId17"/>
    <p:sldId id="406" r:id="rId18"/>
    <p:sldId id="407" r:id="rId19"/>
    <p:sldId id="408" r:id="rId20"/>
    <p:sldId id="409" r:id="rId21"/>
    <p:sldId id="412" r:id="rId22"/>
    <p:sldId id="411" r:id="rId23"/>
    <p:sldId id="420" r:id="rId24"/>
    <p:sldId id="419" r:id="rId25"/>
    <p:sldId id="423" r:id="rId26"/>
    <p:sldId id="284" r:id="rId27"/>
    <p:sldId id="424" r:id="rId28"/>
    <p:sldId id="425" r:id="rId29"/>
    <p:sldId id="426" r:id="rId30"/>
    <p:sldId id="429" r:id="rId31"/>
    <p:sldId id="888" r:id="rId32"/>
    <p:sldId id="431" r:id="rId33"/>
    <p:sldId id="432" r:id="rId34"/>
    <p:sldId id="434" r:id="rId35"/>
    <p:sldId id="279" r:id="rId36"/>
    <p:sldId id="435" r:id="rId37"/>
    <p:sldId id="436" r:id="rId38"/>
    <p:sldId id="438" r:id="rId39"/>
    <p:sldId id="826" r:id="rId40"/>
    <p:sldId id="831" r:id="rId41"/>
    <p:sldId id="845" r:id="rId42"/>
    <p:sldId id="849" r:id="rId43"/>
    <p:sldId id="850" r:id="rId44"/>
    <p:sldId id="851" r:id="rId45"/>
    <p:sldId id="859" r:id="rId46"/>
    <p:sldId id="861" r:id="rId47"/>
    <p:sldId id="86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46" autoAdjust="0"/>
    <p:restoredTop sz="86423" autoAdjust="0"/>
  </p:normalViewPr>
  <p:slideViewPr>
    <p:cSldViewPr snapToGrid="0">
      <p:cViewPr>
        <p:scale>
          <a:sx n="107" d="100"/>
          <a:sy n="107" d="100"/>
        </p:scale>
        <p:origin x="77" y="-1027"/>
      </p:cViewPr>
      <p:guideLst/>
    </p:cSldViewPr>
  </p:slideViewPr>
  <p:outlineViewPr>
    <p:cViewPr>
      <p:scale>
        <a:sx n="33" d="100"/>
        <a:sy n="33" d="100"/>
      </p:scale>
      <p:origin x="0" y="0"/>
    </p:cViewPr>
    <p:sldLst>
      <p:sld r:id="rId1" collapse="1"/>
    </p:sldLst>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F95008-0A8F-4336-BB96-5B7796E6C7AE}" type="datetimeFigureOut">
              <a:rPr lang="en-US" smtClean="0"/>
              <a:t>8/26/2024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48B07-0587-410C-A5C7-6F4E0FBDE142}" type="slidenum">
              <a:rPr lang="en-US" smtClean="0"/>
              <a:t>‹#›</a:t>
            </a:fld>
            <a:endParaRPr lang="en-US" dirty="0"/>
          </a:p>
        </p:txBody>
      </p:sp>
    </p:spTree>
    <p:extLst>
      <p:ext uri="{BB962C8B-B14F-4D97-AF65-F5344CB8AC3E}">
        <p14:creationId xmlns:p14="http://schemas.microsoft.com/office/powerpoint/2010/main" val="620508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1</a:t>
            </a:fld>
            <a:endParaRPr lang="en-US" dirty="0"/>
          </a:p>
        </p:txBody>
      </p:sp>
    </p:spTree>
    <p:extLst>
      <p:ext uri="{BB962C8B-B14F-4D97-AF65-F5344CB8AC3E}">
        <p14:creationId xmlns:p14="http://schemas.microsoft.com/office/powerpoint/2010/main" val="3154330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15</a:t>
            </a:fld>
            <a:endParaRPr lang="en-US" dirty="0"/>
          </a:p>
        </p:txBody>
      </p:sp>
    </p:spTree>
    <p:extLst>
      <p:ext uri="{BB962C8B-B14F-4D97-AF65-F5344CB8AC3E}">
        <p14:creationId xmlns:p14="http://schemas.microsoft.com/office/powerpoint/2010/main" val="3871845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16</a:t>
            </a:fld>
            <a:endParaRPr lang="en-US" dirty="0"/>
          </a:p>
        </p:txBody>
      </p:sp>
    </p:spTree>
    <p:extLst>
      <p:ext uri="{BB962C8B-B14F-4D97-AF65-F5344CB8AC3E}">
        <p14:creationId xmlns:p14="http://schemas.microsoft.com/office/powerpoint/2010/main" val="1235011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D48B07-0587-410C-A5C7-6F4E0FBDE142}" type="slidenum">
              <a:rPr lang="en-US" smtClean="0"/>
              <a:t>17</a:t>
            </a:fld>
            <a:endParaRPr lang="en-US"/>
          </a:p>
        </p:txBody>
      </p:sp>
    </p:spTree>
    <p:extLst>
      <p:ext uri="{BB962C8B-B14F-4D97-AF65-F5344CB8AC3E}">
        <p14:creationId xmlns:p14="http://schemas.microsoft.com/office/powerpoint/2010/main" val="3982509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18</a:t>
            </a:fld>
            <a:endParaRPr lang="en-US" dirty="0"/>
          </a:p>
        </p:txBody>
      </p:sp>
    </p:spTree>
    <p:extLst>
      <p:ext uri="{BB962C8B-B14F-4D97-AF65-F5344CB8AC3E}">
        <p14:creationId xmlns:p14="http://schemas.microsoft.com/office/powerpoint/2010/main" val="2390726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19</a:t>
            </a:fld>
            <a:endParaRPr lang="en-US" dirty="0"/>
          </a:p>
        </p:txBody>
      </p:sp>
    </p:spTree>
    <p:extLst>
      <p:ext uri="{BB962C8B-B14F-4D97-AF65-F5344CB8AC3E}">
        <p14:creationId xmlns:p14="http://schemas.microsoft.com/office/powerpoint/2010/main" val="173391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20</a:t>
            </a:fld>
            <a:endParaRPr lang="en-US" dirty="0"/>
          </a:p>
        </p:txBody>
      </p:sp>
    </p:spTree>
    <p:extLst>
      <p:ext uri="{BB962C8B-B14F-4D97-AF65-F5344CB8AC3E}">
        <p14:creationId xmlns:p14="http://schemas.microsoft.com/office/powerpoint/2010/main" val="2641027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21</a:t>
            </a:fld>
            <a:endParaRPr lang="en-US" dirty="0"/>
          </a:p>
        </p:txBody>
      </p:sp>
    </p:spTree>
    <p:extLst>
      <p:ext uri="{BB962C8B-B14F-4D97-AF65-F5344CB8AC3E}">
        <p14:creationId xmlns:p14="http://schemas.microsoft.com/office/powerpoint/2010/main" val="3247658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22</a:t>
            </a:fld>
            <a:endParaRPr lang="en-US" dirty="0"/>
          </a:p>
        </p:txBody>
      </p:sp>
    </p:spTree>
    <p:extLst>
      <p:ext uri="{BB962C8B-B14F-4D97-AF65-F5344CB8AC3E}">
        <p14:creationId xmlns:p14="http://schemas.microsoft.com/office/powerpoint/2010/main" val="2063147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23</a:t>
            </a:fld>
            <a:endParaRPr lang="en-US" dirty="0"/>
          </a:p>
        </p:txBody>
      </p:sp>
    </p:spTree>
    <p:extLst>
      <p:ext uri="{BB962C8B-B14F-4D97-AF65-F5344CB8AC3E}">
        <p14:creationId xmlns:p14="http://schemas.microsoft.com/office/powerpoint/2010/main" val="600049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24</a:t>
            </a:fld>
            <a:endParaRPr lang="en-US" dirty="0"/>
          </a:p>
        </p:txBody>
      </p:sp>
    </p:spTree>
    <p:extLst>
      <p:ext uri="{BB962C8B-B14F-4D97-AF65-F5344CB8AC3E}">
        <p14:creationId xmlns:p14="http://schemas.microsoft.com/office/powerpoint/2010/main" val="2660204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2</a:t>
            </a:fld>
            <a:endParaRPr lang="en-US" dirty="0"/>
          </a:p>
        </p:txBody>
      </p:sp>
    </p:spTree>
    <p:extLst>
      <p:ext uri="{BB962C8B-B14F-4D97-AF65-F5344CB8AC3E}">
        <p14:creationId xmlns:p14="http://schemas.microsoft.com/office/powerpoint/2010/main" val="957944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D48B07-0587-410C-A5C7-6F4E0FBDE142}" type="slidenum">
              <a:rPr lang="en-US" smtClean="0"/>
              <a:t>25</a:t>
            </a:fld>
            <a:endParaRPr lang="en-US"/>
          </a:p>
        </p:txBody>
      </p:sp>
    </p:spTree>
    <p:extLst>
      <p:ext uri="{BB962C8B-B14F-4D97-AF65-F5344CB8AC3E}">
        <p14:creationId xmlns:p14="http://schemas.microsoft.com/office/powerpoint/2010/main" val="1317155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5C1191-D6DE-438A-94D0-43627C0D6477}" type="slidenum">
              <a:rPr lang="en-US" smtClean="0"/>
              <a:t>26</a:t>
            </a:fld>
            <a:endParaRPr lang="en-US" dirty="0"/>
          </a:p>
        </p:txBody>
      </p:sp>
    </p:spTree>
    <p:extLst>
      <p:ext uri="{BB962C8B-B14F-4D97-AF65-F5344CB8AC3E}">
        <p14:creationId xmlns:p14="http://schemas.microsoft.com/office/powerpoint/2010/main" val="838937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27</a:t>
            </a:fld>
            <a:endParaRPr lang="en-US" dirty="0"/>
          </a:p>
        </p:txBody>
      </p:sp>
    </p:spTree>
    <p:extLst>
      <p:ext uri="{BB962C8B-B14F-4D97-AF65-F5344CB8AC3E}">
        <p14:creationId xmlns:p14="http://schemas.microsoft.com/office/powerpoint/2010/main" val="4198882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28</a:t>
            </a:fld>
            <a:endParaRPr lang="en-US" dirty="0"/>
          </a:p>
        </p:txBody>
      </p:sp>
    </p:spTree>
    <p:extLst>
      <p:ext uri="{BB962C8B-B14F-4D97-AF65-F5344CB8AC3E}">
        <p14:creationId xmlns:p14="http://schemas.microsoft.com/office/powerpoint/2010/main" val="1839857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29</a:t>
            </a:fld>
            <a:endParaRPr lang="en-US" dirty="0"/>
          </a:p>
        </p:txBody>
      </p:sp>
    </p:spTree>
    <p:extLst>
      <p:ext uri="{BB962C8B-B14F-4D97-AF65-F5344CB8AC3E}">
        <p14:creationId xmlns:p14="http://schemas.microsoft.com/office/powerpoint/2010/main" val="1207302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30</a:t>
            </a:fld>
            <a:endParaRPr lang="en-US" dirty="0"/>
          </a:p>
        </p:txBody>
      </p:sp>
    </p:spTree>
    <p:extLst>
      <p:ext uri="{BB962C8B-B14F-4D97-AF65-F5344CB8AC3E}">
        <p14:creationId xmlns:p14="http://schemas.microsoft.com/office/powerpoint/2010/main" val="3626459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32</a:t>
            </a:fld>
            <a:endParaRPr lang="en-US" dirty="0"/>
          </a:p>
        </p:txBody>
      </p:sp>
    </p:spTree>
    <p:extLst>
      <p:ext uri="{BB962C8B-B14F-4D97-AF65-F5344CB8AC3E}">
        <p14:creationId xmlns:p14="http://schemas.microsoft.com/office/powerpoint/2010/main" val="1813600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33</a:t>
            </a:fld>
            <a:endParaRPr lang="en-US" dirty="0"/>
          </a:p>
        </p:txBody>
      </p:sp>
    </p:spTree>
    <p:extLst>
      <p:ext uri="{BB962C8B-B14F-4D97-AF65-F5344CB8AC3E}">
        <p14:creationId xmlns:p14="http://schemas.microsoft.com/office/powerpoint/2010/main" val="1725654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D48B07-0587-410C-A5C7-6F4E0FBDE142}" type="slidenum">
              <a:rPr lang="en-US" smtClean="0"/>
              <a:t>34</a:t>
            </a:fld>
            <a:endParaRPr lang="en-US"/>
          </a:p>
        </p:txBody>
      </p:sp>
    </p:spTree>
    <p:extLst>
      <p:ext uri="{BB962C8B-B14F-4D97-AF65-F5344CB8AC3E}">
        <p14:creationId xmlns:p14="http://schemas.microsoft.com/office/powerpoint/2010/main" val="8170101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36</a:t>
            </a:fld>
            <a:endParaRPr lang="en-US" dirty="0"/>
          </a:p>
        </p:txBody>
      </p:sp>
    </p:spTree>
    <p:extLst>
      <p:ext uri="{BB962C8B-B14F-4D97-AF65-F5344CB8AC3E}">
        <p14:creationId xmlns:p14="http://schemas.microsoft.com/office/powerpoint/2010/main" val="1119563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3</a:t>
            </a:fld>
            <a:endParaRPr lang="en-US" dirty="0"/>
          </a:p>
        </p:txBody>
      </p:sp>
    </p:spTree>
    <p:extLst>
      <p:ext uri="{BB962C8B-B14F-4D97-AF65-F5344CB8AC3E}">
        <p14:creationId xmlns:p14="http://schemas.microsoft.com/office/powerpoint/2010/main" val="2289066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37</a:t>
            </a:fld>
            <a:endParaRPr lang="en-US" dirty="0"/>
          </a:p>
        </p:txBody>
      </p:sp>
    </p:spTree>
    <p:extLst>
      <p:ext uri="{BB962C8B-B14F-4D97-AF65-F5344CB8AC3E}">
        <p14:creationId xmlns:p14="http://schemas.microsoft.com/office/powerpoint/2010/main" val="25157109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38</a:t>
            </a:fld>
            <a:endParaRPr lang="en-US" dirty="0"/>
          </a:p>
        </p:txBody>
      </p:sp>
    </p:spTree>
    <p:extLst>
      <p:ext uri="{BB962C8B-B14F-4D97-AF65-F5344CB8AC3E}">
        <p14:creationId xmlns:p14="http://schemas.microsoft.com/office/powerpoint/2010/main" val="1678389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39</a:t>
            </a:fld>
            <a:endParaRPr lang="en-US" dirty="0"/>
          </a:p>
        </p:txBody>
      </p:sp>
    </p:spTree>
    <p:extLst>
      <p:ext uri="{BB962C8B-B14F-4D97-AF65-F5344CB8AC3E}">
        <p14:creationId xmlns:p14="http://schemas.microsoft.com/office/powerpoint/2010/main" val="2716299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a:p>
            <a:pPr lvl="0" fontAlgn="base"/>
            <a:r>
              <a:rPr lang="en-US" sz="1200" dirty="0"/>
              <a:t>If a transaction wants to read an object, it must first acquire the lock in shared mode. Several transactions are allowed to hold the lock in shared mode simultaneously, but if another transaction already has an exclusive lock on the object, these transactions must wait.</a:t>
            </a:r>
          </a:p>
          <a:p>
            <a:pPr lvl="0" fontAlgn="base"/>
            <a:r>
              <a:rPr lang="en-US" sz="1200" dirty="0"/>
              <a:t>If a transaction wants to write to an object, it must first acquire the lock in exclusive mode. No other transaction may hold the lock at the same time (either in shared or in exclusive mode), so if there is any existing lock on the object, the transaction must wait.</a:t>
            </a:r>
          </a:p>
          <a:p>
            <a:pPr lvl="0" fontAlgn="base"/>
            <a:r>
              <a:rPr lang="en-US" sz="1200" dirty="0"/>
              <a:t>If a transaction first reads and then writes an object, it may upgrade its shared lock to an exclusive lock. The upgrade works the same as getting an exclusive lock directly.</a:t>
            </a:r>
          </a:p>
          <a:p>
            <a:pPr lvl="0" fontAlgn="base"/>
            <a:r>
              <a:rPr lang="en-US" sz="1200" dirty="0"/>
              <a:t>After a transaction has acquired the lock, it must continue to hold the lock until the end of the transaction (commit or abort). This is where the name “</a:t>
            </a:r>
            <a:r>
              <a:rPr lang="en-US" sz="1200" dirty="0" err="1"/>
              <a:t>twophase</a:t>
            </a:r>
            <a:r>
              <a:rPr lang="en-US" sz="1200" dirty="0"/>
              <a:t>” comes from: the first phase (while the transaction is executing) is when the locks are acquired, and the second phase (at the end of the transaction) is when all the locks are released.</a:t>
            </a:r>
          </a:p>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40</a:t>
            </a:fld>
            <a:endParaRPr lang="en-US" dirty="0"/>
          </a:p>
        </p:txBody>
      </p:sp>
    </p:spTree>
    <p:extLst>
      <p:ext uri="{BB962C8B-B14F-4D97-AF65-F5344CB8AC3E}">
        <p14:creationId xmlns:p14="http://schemas.microsoft.com/office/powerpoint/2010/main" val="2902619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41</a:t>
            </a:fld>
            <a:endParaRPr lang="en-US" dirty="0"/>
          </a:p>
        </p:txBody>
      </p:sp>
    </p:spTree>
    <p:extLst>
      <p:ext uri="{BB962C8B-B14F-4D97-AF65-F5344CB8AC3E}">
        <p14:creationId xmlns:p14="http://schemas.microsoft.com/office/powerpoint/2010/main" val="1431442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D48B07-0587-410C-A5C7-6F4E0FBDE142}" type="slidenum">
              <a:rPr lang="en-US" smtClean="0"/>
              <a:t>42</a:t>
            </a:fld>
            <a:endParaRPr lang="en-US"/>
          </a:p>
        </p:txBody>
      </p:sp>
    </p:spTree>
    <p:extLst>
      <p:ext uri="{BB962C8B-B14F-4D97-AF65-F5344CB8AC3E}">
        <p14:creationId xmlns:p14="http://schemas.microsoft.com/office/powerpoint/2010/main" val="3165221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43</a:t>
            </a:fld>
            <a:endParaRPr lang="en-US" dirty="0"/>
          </a:p>
        </p:txBody>
      </p:sp>
    </p:spTree>
    <p:extLst>
      <p:ext uri="{BB962C8B-B14F-4D97-AF65-F5344CB8AC3E}">
        <p14:creationId xmlns:p14="http://schemas.microsoft.com/office/powerpoint/2010/main" val="894946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44</a:t>
            </a:fld>
            <a:endParaRPr lang="en-US" dirty="0"/>
          </a:p>
        </p:txBody>
      </p:sp>
    </p:spTree>
    <p:extLst>
      <p:ext uri="{BB962C8B-B14F-4D97-AF65-F5344CB8AC3E}">
        <p14:creationId xmlns:p14="http://schemas.microsoft.com/office/powerpoint/2010/main" val="31245714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45</a:t>
            </a:fld>
            <a:endParaRPr lang="en-US" dirty="0"/>
          </a:p>
        </p:txBody>
      </p:sp>
    </p:spTree>
    <p:extLst>
      <p:ext uri="{BB962C8B-B14F-4D97-AF65-F5344CB8AC3E}">
        <p14:creationId xmlns:p14="http://schemas.microsoft.com/office/powerpoint/2010/main" val="17833728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46</a:t>
            </a:fld>
            <a:endParaRPr lang="en-US" dirty="0"/>
          </a:p>
        </p:txBody>
      </p:sp>
    </p:spTree>
    <p:extLst>
      <p:ext uri="{BB962C8B-B14F-4D97-AF65-F5344CB8AC3E}">
        <p14:creationId xmlns:p14="http://schemas.microsoft.com/office/powerpoint/2010/main" val="1057962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5</a:t>
            </a:fld>
            <a:endParaRPr lang="en-US" dirty="0"/>
          </a:p>
        </p:txBody>
      </p:sp>
    </p:spTree>
    <p:extLst>
      <p:ext uri="{BB962C8B-B14F-4D97-AF65-F5344CB8AC3E}">
        <p14:creationId xmlns:p14="http://schemas.microsoft.com/office/powerpoint/2010/main" val="85173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D48B07-0587-410C-A5C7-6F4E0FBDE142}" type="slidenum">
              <a:rPr lang="en-US" smtClean="0"/>
              <a:t>47</a:t>
            </a:fld>
            <a:endParaRPr lang="en-US" dirty="0"/>
          </a:p>
        </p:txBody>
      </p:sp>
    </p:spTree>
    <p:extLst>
      <p:ext uri="{BB962C8B-B14F-4D97-AF65-F5344CB8AC3E}">
        <p14:creationId xmlns:p14="http://schemas.microsoft.com/office/powerpoint/2010/main" val="1452940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D48B07-0587-410C-A5C7-6F4E0FBDE142}" type="slidenum">
              <a:rPr lang="en-US" smtClean="0"/>
              <a:t>9</a:t>
            </a:fld>
            <a:endParaRPr lang="en-US"/>
          </a:p>
        </p:txBody>
      </p:sp>
    </p:spTree>
    <p:extLst>
      <p:ext uri="{BB962C8B-B14F-4D97-AF65-F5344CB8AC3E}">
        <p14:creationId xmlns:p14="http://schemas.microsoft.com/office/powerpoint/2010/main" val="2765437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10</a:t>
            </a:fld>
            <a:endParaRPr lang="en-US" dirty="0"/>
          </a:p>
        </p:txBody>
      </p:sp>
    </p:spTree>
    <p:extLst>
      <p:ext uri="{BB962C8B-B14F-4D97-AF65-F5344CB8AC3E}">
        <p14:creationId xmlns:p14="http://schemas.microsoft.com/office/powerpoint/2010/main" val="1548353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11</a:t>
            </a:fld>
            <a:endParaRPr lang="en-US" dirty="0"/>
          </a:p>
        </p:txBody>
      </p:sp>
    </p:spTree>
    <p:extLst>
      <p:ext uri="{BB962C8B-B14F-4D97-AF65-F5344CB8AC3E}">
        <p14:creationId xmlns:p14="http://schemas.microsoft.com/office/powerpoint/2010/main" val="1400679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13</a:t>
            </a:fld>
            <a:endParaRPr lang="en-US" dirty="0"/>
          </a:p>
        </p:txBody>
      </p:sp>
    </p:spTree>
    <p:extLst>
      <p:ext uri="{BB962C8B-B14F-4D97-AF65-F5344CB8AC3E}">
        <p14:creationId xmlns:p14="http://schemas.microsoft.com/office/powerpoint/2010/main" val="1087445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48B07-0587-410C-A5C7-6F4E0FBDE142}" type="slidenum">
              <a:rPr lang="en-US" smtClean="0"/>
              <a:t>14</a:t>
            </a:fld>
            <a:endParaRPr lang="en-US" dirty="0"/>
          </a:p>
        </p:txBody>
      </p:sp>
    </p:spTree>
    <p:extLst>
      <p:ext uri="{BB962C8B-B14F-4D97-AF65-F5344CB8AC3E}">
        <p14:creationId xmlns:p14="http://schemas.microsoft.com/office/powerpoint/2010/main" val="1985641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642B4-CEE0-4DFC-86B5-9DF30C8583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E70A8E-8502-4F5C-8054-E0B55013F4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80C02D-D0E5-42F7-A0C5-A73A82B92115}"/>
              </a:ext>
            </a:extLst>
          </p:cNvPr>
          <p:cNvSpPr>
            <a:spLocks noGrp="1"/>
          </p:cNvSpPr>
          <p:nvPr>
            <p:ph type="dt" sz="half" idx="10"/>
          </p:nvPr>
        </p:nvSpPr>
        <p:spPr/>
        <p:txBody>
          <a:bodyPr/>
          <a:lstStyle/>
          <a:p>
            <a:fld id="{B61BEF0D-F0BB-DE4B-95CE-6DB70DBA9567}" type="datetimeFigureOut">
              <a:rPr lang="en-US" smtClean="0"/>
              <a:pPr/>
              <a:t>8/26/2024</a:t>
            </a:fld>
            <a:endParaRPr lang="en-US" dirty="0"/>
          </a:p>
        </p:txBody>
      </p:sp>
      <p:sp>
        <p:nvSpPr>
          <p:cNvPr id="5" name="Footer Placeholder 4">
            <a:extLst>
              <a:ext uri="{FF2B5EF4-FFF2-40B4-BE49-F238E27FC236}">
                <a16:creationId xmlns:a16="http://schemas.microsoft.com/office/drawing/2014/main" id="{F17E10E4-1507-45D8-9201-EFCE7284B5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376607-3F6F-448F-AD33-41E83D4D649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7454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2A28B-BD71-4331-A36F-D2D872C21B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463229-6B4C-4E92-AEC9-52DDBF946AD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F215E9-2E8E-480E-ACE0-747309C4292F}"/>
              </a:ext>
            </a:extLst>
          </p:cNvPr>
          <p:cNvSpPr>
            <a:spLocks noGrp="1"/>
          </p:cNvSpPr>
          <p:nvPr>
            <p:ph type="dt" sz="half" idx="10"/>
          </p:nvPr>
        </p:nvSpPr>
        <p:spPr/>
        <p:txBody>
          <a:bodyPr/>
          <a:lstStyle/>
          <a:p>
            <a:fld id="{B61BEF0D-F0BB-DE4B-95CE-6DB70DBA9567}" type="datetimeFigureOut">
              <a:rPr lang="en-US" smtClean="0"/>
              <a:pPr/>
              <a:t>8/26/2024</a:t>
            </a:fld>
            <a:endParaRPr lang="en-US" dirty="0"/>
          </a:p>
        </p:txBody>
      </p:sp>
      <p:sp>
        <p:nvSpPr>
          <p:cNvPr id="5" name="Footer Placeholder 4">
            <a:extLst>
              <a:ext uri="{FF2B5EF4-FFF2-40B4-BE49-F238E27FC236}">
                <a16:creationId xmlns:a16="http://schemas.microsoft.com/office/drawing/2014/main" id="{47F46DB8-6AA8-4E0D-9A78-05DB11C59A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08FC9B5-D5F8-4E8C-BE82-BE2B5EB7246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9314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C2CC73-BD59-4284-A857-F9248E68DA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950F98-DCB2-4F0E-9774-DD37DEF3CEA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253FF1-6BF8-4704-A36F-3F0BDB180918}"/>
              </a:ext>
            </a:extLst>
          </p:cNvPr>
          <p:cNvSpPr>
            <a:spLocks noGrp="1"/>
          </p:cNvSpPr>
          <p:nvPr>
            <p:ph type="dt" sz="half" idx="10"/>
          </p:nvPr>
        </p:nvSpPr>
        <p:spPr/>
        <p:txBody>
          <a:bodyPr/>
          <a:lstStyle/>
          <a:p>
            <a:fld id="{B61BEF0D-F0BB-DE4B-95CE-6DB70DBA9567}" type="datetimeFigureOut">
              <a:rPr lang="en-US" smtClean="0"/>
              <a:pPr/>
              <a:t>8/26/2024</a:t>
            </a:fld>
            <a:endParaRPr lang="en-US" dirty="0"/>
          </a:p>
        </p:txBody>
      </p:sp>
      <p:sp>
        <p:nvSpPr>
          <p:cNvPr id="5" name="Footer Placeholder 4">
            <a:extLst>
              <a:ext uri="{FF2B5EF4-FFF2-40B4-BE49-F238E27FC236}">
                <a16:creationId xmlns:a16="http://schemas.microsoft.com/office/drawing/2014/main" id="{259C49E3-5600-4C43-BEAE-991FAF5421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2EDE71-DA27-4879-993F-352BF1632FD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9291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A851-F4A8-4BCF-8B3C-4079F2A3C9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FB99E-43D0-49DE-8D10-1685D8BB83E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690D1C-B622-4221-8E90-95230B5DEDC6}"/>
              </a:ext>
            </a:extLst>
          </p:cNvPr>
          <p:cNvSpPr>
            <a:spLocks noGrp="1"/>
          </p:cNvSpPr>
          <p:nvPr>
            <p:ph type="dt" sz="half" idx="10"/>
          </p:nvPr>
        </p:nvSpPr>
        <p:spPr/>
        <p:txBody>
          <a:bodyPr/>
          <a:lstStyle/>
          <a:p>
            <a:fld id="{B61BEF0D-F0BB-DE4B-95CE-6DB70DBA9567}" type="datetimeFigureOut">
              <a:rPr lang="en-US" smtClean="0"/>
              <a:pPr/>
              <a:t>8/26/2024</a:t>
            </a:fld>
            <a:endParaRPr lang="en-US" dirty="0"/>
          </a:p>
        </p:txBody>
      </p:sp>
      <p:sp>
        <p:nvSpPr>
          <p:cNvPr id="5" name="Footer Placeholder 4">
            <a:extLst>
              <a:ext uri="{FF2B5EF4-FFF2-40B4-BE49-F238E27FC236}">
                <a16:creationId xmlns:a16="http://schemas.microsoft.com/office/drawing/2014/main" id="{72356ECD-B91E-45F0-8AA1-FD5B120890A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7EB6A-D3FD-4609-92DC-3FF340768CD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7282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20D0-A479-4BCC-BBB4-D3FB419D9B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B07CF3-5D8D-4AAF-AFB9-8D906BD530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8138815-2EEA-4896-87BE-500BA5F3C158}"/>
              </a:ext>
            </a:extLst>
          </p:cNvPr>
          <p:cNvSpPr>
            <a:spLocks noGrp="1"/>
          </p:cNvSpPr>
          <p:nvPr>
            <p:ph type="dt" sz="half" idx="10"/>
          </p:nvPr>
        </p:nvSpPr>
        <p:spPr/>
        <p:txBody>
          <a:bodyPr/>
          <a:lstStyle/>
          <a:p>
            <a:fld id="{B61BEF0D-F0BB-DE4B-95CE-6DB70DBA9567}" type="datetimeFigureOut">
              <a:rPr lang="en-US" smtClean="0"/>
              <a:pPr/>
              <a:t>8/26/2024</a:t>
            </a:fld>
            <a:endParaRPr lang="en-US" dirty="0"/>
          </a:p>
        </p:txBody>
      </p:sp>
      <p:sp>
        <p:nvSpPr>
          <p:cNvPr id="5" name="Footer Placeholder 4">
            <a:extLst>
              <a:ext uri="{FF2B5EF4-FFF2-40B4-BE49-F238E27FC236}">
                <a16:creationId xmlns:a16="http://schemas.microsoft.com/office/drawing/2014/main" id="{D7101564-5790-44A3-82E7-1D27E83FA1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2B44B8E-B4D3-4307-B487-39BE74CCA09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0876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82A73-789C-4919-9879-90F2452DB8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74B3B0-E0DF-4FC4-B028-851C8DE2B95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6AE470-A579-486F-A366-3B64D40AAC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5C40FE-E986-46F6-85CE-68245897084B}"/>
              </a:ext>
            </a:extLst>
          </p:cNvPr>
          <p:cNvSpPr>
            <a:spLocks noGrp="1"/>
          </p:cNvSpPr>
          <p:nvPr>
            <p:ph type="dt" sz="half" idx="10"/>
          </p:nvPr>
        </p:nvSpPr>
        <p:spPr/>
        <p:txBody>
          <a:bodyPr/>
          <a:lstStyle/>
          <a:p>
            <a:fld id="{B61BEF0D-F0BB-DE4B-95CE-6DB70DBA9567}" type="datetimeFigureOut">
              <a:rPr lang="en-US" smtClean="0"/>
              <a:pPr/>
              <a:t>8/26/2024</a:t>
            </a:fld>
            <a:endParaRPr lang="en-US" dirty="0"/>
          </a:p>
        </p:txBody>
      </p:sp>
      <p:sp>
        <p:nvSpPr>
          <p:cNvPr id="6" name="Footer Placeholder 5">
            <a:extLst>
              <a:ext uri="{FF2B5EF4-FFF2-40B4-BE49-F238E27FC236}">
                <a16:creationId xmlns:a16="http://schemas.microsoft.com/office/drawing/2014/main" id="{8395C4D7-DE59-4580-85D6-969E5279DD4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5FA46AB-FAF5-451D-8566-5623D18FDAA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7045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7C82-E858-49D0-89DA-7041C8FC07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9571FB-5762-4730-A775-BBC7B16365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070552A-D157-4A8E-B926-C6E004350F7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B35FAE-064E-4AB4-8692-C27A0A2E1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68D7D57-1327-46FD-B98F-2594F32B7C1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04C5D3-4C38-40D5-9096-CCF5C627E99E}"/>
              </a:ext>
            </a:extLst>
          </p:cNvPr>
          <p:cNvSpPr>
            <a:spLocks noGrp="1"/>
          </p:cNvSpPr>
          <p:nvPr>
            <p:ph type="dt" sz="half" idx="10"/>
          </p:nvPr>
        </p:nvSpPr>
        <p:spPr/>
        <p:txBody>
          <a:bodyPr/>
          <a:lstStyle/>
          <a:p>
            <a:fld id="{B61BEF0D-F0BB-DE4B-95CE-6DB70DBA9567}" type="datetimeFigureOut">
              <a:rPr lang="en-US" smtClean="0"/>
              <a:pPr/>
              <a:t>8/26/2024</a:t>
            </a:fld>
            <a:endParaRPr lang="en-US" dirty="0"/>
          </a:p>
        </p:txBody>
      </p:sp>
      <p:sp>
        <p:nvSpPr>
          <p:cNvPr id="8" name="Footer Placeholder 7">
            <a:extLst>
              <a:ext uri="{FF2B5EF4-FFF2-40B4-BE49-F238E27FC236}">
                <a16:creationId xmlns:a16="http://schemas.microsoft.com/office/drawing/2014/main" id="{D905BA69-B31A-4C5B-B5B9-BF1809D3E31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EDB5EC-EB3E-4684-A81F-07FC4F7B678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6757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6478A-66F5-4647-ABB4-ED38FE9D5A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109669-29F4-4862-93BE-5B89A3388007}"/>
              </a:ext>
            </a:extLst>
          </p:cNvPr>
          <p:cNvSpPr>
            <a:spLocks noGrp="1"/>
          </p:cNvSpPr>
          <p:nvPr>
            <p:ph type="dt" sz="half" idx="10"/>
          </p:nvPr>
        </p:nvSpPr>
        <p:spPr/>
        <p:txBody>
          <a:bodyPr/>
          <a:lstStyle/>
          <a:p>
            <a:fld id="{B61BEF0D-F0BB-DE4B-95CE-6DB70DBA9567}" type="datetimeFigureOut">
              <a:rPr lang="en-US" smtClean="0"/>
              <a:pPr/>
              <a:t>8/26/2024</a:t>
            </a:fld>
            <a:endParaRPr lang="en-US" dirty="0"/>
          </a:p>
        </p:txBody>
      </p:sp>
      <p:sp>
        <p:nvSpPr>
          <p:cNvPr id="4" name="Footer Placeholder 3">
            <a:extLst>
              <a:ext uri="{FF2B5EF4-FFF2-40B4-BE49-F238E27FC236}">
                <a16:creationId xmlns:a16="http://schemas.microsoft.com/office/drawing/2014/main" id="{1A794DFA-6AA6-4392-A3A2-24E7599591C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B054D80-4D54-4ADB-BE59-1A8610DACDF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2487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48342B-429E-40E1-AD04-00C1EDD6B49A}"/>
              </a:ext>
            </a:extLst>
          </p:cNvPr>
          <p:cNvSpPr>
            <a:spLocks noGrp="1"/>
          </p:cNvSpPr>
          <p:nvPr>
            <p:ph type="dt" sz="half" idx="10"/>
          </p:nvPr>
        </p:nvSpPr>
        <p:spPr/>
        <p:txBody>
          <a:bodyPr/>
          <a:lstStyle/>
          <a:p>
            <a:fld id="{B61BEF0D-F0BB-DE4B-95CE-6DB70DBA9567}" type="datetimeFigureOut">
              <a:rPr lang="en-US" smtClean="0"/>
              <a:pPr/>
              <a:t>8/26/2024</a:t>
            </a:fld>
            <a:endParaRPr lang="en-US" dirty="0"/>
          </a:p>
        </p:txBody>
      </p:sp>
      <p:sp>
        <p:nvSpPr>
          <p:cNvPr id="3" name="Footer Placeholder 2">
            <a:extLst>
              <a:ext uri="{FF2B5EF4-FFF2-40B4-BE49-F238E27FC236}">
                <a16:creationId xmlns:a16="http://schemas.microsoft.com/office/drawing/2014/main" id="{94711E70-1850-4A66-B823-0D96508D21F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90B9474-37F3-45D5-890D-D1D8B49E08B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2386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B0BE-0C8D-49F8-9144-F1D2D4DA68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335A99-4D09-4FC2-A426-213872FBB7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D0FB7F-73C6-4121-9117-9F8E1A5FEA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20242CF-E607-4AF8-B6F4-6B22D3882C73}"/>
              </a:ext>
            </a:extLst>
          </p:cNvPr>
          <p:cNvSpPr>
            <a:spLocks noGrp="1"/>
          </p:cNvSpPr>
          <p:nvPr>
            <p:ph type="dt" sz="half" idx="10"/>
          </p:nvPr>
        </p:nvSpPr>
        <p:spPr/>
        <p:txBody>
          <a:bodyPr/>
          <a:lstStyle/>
          <a:p>
            <a:fld id="{B61BEF0D-F0BB-DE4B-95CE-6DB70DBA9567}" type="datetimeFigureOut">
              <a:rPr lang="en-US" smtClean="0"/>
              <a:pPr/>
              <a:t>8/26/2024</a:t>
            </a:fld>
            <a:endParaRPr lang="en-US" dirty="0"/>
          </a:p>
        </p:txBody>
      </p:sp>
      <p:sp>
        <p:nvSpPr>
          <p:cNvPr id="6" name="Footer Placeholder 5">
            <a:extLst>
              <a:ext uri="{FF2B5EF4-FFF2-40B4-BE49-F238E27FC236}">
                <a16:creationId xmlns:a16="http://schemas.microsoft.com/office/drawing/2014/main" id="{4CD16E80-FCF7-47D0-8778-2B69B6092B2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F6B5ABF-A784-4DFD-B15B-7BC9C0561E2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4994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09F3-5025-4035-821A-15FC8A756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8B72E9-D966-4888-AA25-BE5EF07A5D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A8BD3C-B6AF-40D8-8C3C-097D3D359D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5B9812-CA42-4246-ADB5-4F27E663CCA5}"/>
              </a:ext>
            </a:extLst>
          </p:cNvPr>
          <p:cNvSpPr>
            <a:spLocks noGrp="1"/>
          </p:cNvSpPr>
          <p:nvPr>
            <p:ph type="dt" sz="half" idx="10"/>
          </p:nvPr>
        </p:nvSpPr>
        <p:spPr/>
        <p:txBody>
          <a:bodyPr/>
          <a:lstStyle/>
          <a:p>
            <a:fld id="{B61BEF0D-F0BB-DE4B-95CE-6DB70DBA9567}" type="datetimeFigureOut">
              <a:rPr lang="en-US" smtClean="0"/>
              <a:pPr/>
              <a:t>8/26/2024</a:t>
            </a:fld>
            <a:endParaRPr lang="en-US" dirty="0"/>
          </a:p>
        </p:txBody>
      </p:sp>
      <p:sp>
        <p:nvSpPr>
          <p:cNvPr id="6" name="Footer Placeholder 5">
            <a:extLst>
              <a:ext uri="{FF2B5EF4-FFF2-40B4-BE49-F238E27FC236}">
                <a16:creationId xmlns:a16="http://schemas.microsoft.com/office/drawing/2014/main" id="{DE98C7A0-8C8F-423A-AC55-FC0DCA57CDE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0384A04-AB91-41BE-81D2-AA1BC5CBEF3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2609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821D3-39E9-4CBB-8AC6-F0B7820CE3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06F2DB-A481-4CE7-91F6-D07E597E96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1D920B-D44C-4AFE-8FC2-5A24F8D6D7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8/26/2024</a:t>
            </a:fld>
            <a:endParaRPr lang="en-US" dirty="0"/>
          </a:p>
        </p:txBody>
      </p:sp>
      <p:sp>
        <p:nvSpPr>
          <p:cNvPr id="5" name="Footer Placeholder 4">
            <a:extLst>
              <a:ext uri="{FF2B5EF4-FFF2-40B4-BE49-F238E27FC236}">
                <a16:creationId xmlns:a16="http://schemas.microsoft.com/office/drawing/2014/main" id="{D3169B90-0787-4E32-867F-BE0CABBA70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670110D-CF78-40C1-A44F-CBFA7B1119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5509863"/>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10907424" cy="2971801"/>
          </a:xfrm>
        </p:spPr>
        <p:txBody>
          <a:bodyPr/>
          <a:lstStyle/>
          <a:p>
            <a:pPr algn="l"/>
            <a:r>
              <a:rPr lang="en-US" dirty="0"/>
              <a:t>Design Data Intensive Application</a:t>
            </a:r>
          </a:p>
        </p:txBody>
      </p:sp>
    </p:spTree>
    <p:extLst>
      <p:ext uri="{BB962C8B-B14F-4D97-AF65-F5344CB8AC3E}">
        <p14:creationId xmlns:p14="http://schemas.microsoft.com/office/powerpoint/2010/main" val="2972089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Sorted String Tables(SSTables)</a:t>
            </a:r>
            <a:endParaRPr lang="en-US" dirty="0"/>
          </a:p>
        </p:txBody>
      </p:sp>
      <p:grpSp>
        <p:nvGrpSpPr>
          <p:cNvPr id="9" name="Group 8">
            <a:extLst>
              <a:ext uri="{FF2B5EF4-FFF2-40B4-BE49-F238E27FC236}">
                <a16:creationId xmlns:a16="http://schemas.microsoft.com/office/drawing/2014/main" id="{0C45D9D2-3836-4540-AC84-CED311A40058}"/>
              </a:ext>
            </a:extLst>
          </p:cNvPr>
          <p:cNvGrpSpPr/>
          <p:nvPr/>
        </p:nvGrpSpPr>
        <p:grpSpPr>
          <a:xfrm>
            <a:off x="677334" y="1524000"/>
            <a:ext cx="7939128" cy="4618892"/>
            <a:chOff x="0" y="0"/>
            <a:chExt cx="4348305" cy="2886744"/>
          </a:xfrm>
        </p:grpSpPr>
        <p:sp>
          <p:nvSpPr>
            <p:cNvPr id="10" name="Shape 8152">
              <a:extLst>
                <a:ext uri="{FF2B5EF4-FFF2-40B4-BE49-F238E27FC236}">
                  <a16:creationId xmlns:a16="http://schemas.microsoft.com/office/drawing/2014/main" id="{82663D60-0EA3-42F1-8F79-07960EA70B1D}"/>
                </a:ext>
              </a:extLst>
            </p:cNvPr>
            <p:cNvSpPr/>
            <p:nvPr/>
          </p:nvSpPr>
          <p:spPr>
            <a:xfrm>
              <a:off x="0" y="865"/>
              <a:ext cx="4348305" cy="0"/>
            </a:xfrm>
            <a:custGeom>
              <a:avLst/>
              <a:gdLst/>
              <a:ahLst/>
              <a:cxnLst/>
              <a:rect l="0" t="0" r="0" b="0"/>
              <a:pathLst>
                <a:path w="4348305">
                  <a:moveTo>
                    <a:pt x="43483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8154">
              <a:extLst>
                <a:ext uri="{FF2B5EF4-FFF2-40B4-BE49-F238E27FC236}">
                  <a16:creationId xmlns:a16="http://schemas.microsoft.com/office/drawing/2014/main" id="{673866DB-3525-4C8C-9754-0D454A52F783}"/>
                </a:ext>
              </a:extLst>
            </p:cNvPr>
            <p:cNvSpPr/>
            <p:nvPr/>
          </p:nvSpPr>
          <p:spPr>
            <a:xfrm>
              <a:off x="4347440" y="0"/>
              <a:ext cx="0" cy="2886743"/>
            </a:xfrm>
            <a:custGeom>
              <a:avLst/>
              <a:gdLst/>
              <a:ahLst/>
              <a:cxnLst/>
              <a:rect l="0" t="0" r="0" b="0"/>
              <a:pathLst>
                <a:path h="2886743">
                  <a:moveTo>
                    <a:pt x="0" y="2886743"/>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Shape 8156">
              <a:extLst>
                <a:ext uri="{FF2B5EF4-FFF2-40B4-BE49-F238E27FC236}">
                  <a16:creationId xmlns:a16="http://schemas.microsoft.com/office/drawing/2014/main" id="{DB5EE770-C924-4587-8B18-D76E3E897E2D}"/>
                </a:ext>
              </a:extLst>
            </p:cNvPr>
            <p:cNvSpPr/>
            <p:nvPr/>
          </p:nvSpPr>
          <p:spPr>
            <a:xfrm>
              <a:off x="0" y="2885879"/>
              <a:ext cx="4348305" cy="0"/>
            </a:xfrm>
            <a:custGeom>
              <a:avLst/>
              <a:gdLst/>
              <a:ahLst/>
              <a:cxnLst/>
              <a:rect l="0" t="0" r="0" b="0"/>
              <a:pathLst>
                <a:path w="4348305">
                  <a:moveTo>
                    <a:pt x="4348305" y="0"/>
                  </a:moveTo>
                  <a:lnTo>
                    <a:pt x="43482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8158">
              <a:extLst>
                <a:ext uri="{FF2B5EF4-FFF2-40B4-BE49-F238E27FC236}">
                  <a16:creationId xmlns:a16="http://schemas.microsoft.com/office/drawing/2014/main" id="{64B8C131-1880-4B08-A138-0A77940D456B}"/>
                </a:ext>
              </a:extLst>
            </p:cNvPr>
            <p:cNvSpPr/>
            <p:nvPr/>
          </p:nvSpPr>
          <p:spPr>
            <a:xfrm>
              <a:off x="865" y="0"/>
              <a:ext cx="0" cy="2886744"/>
            </a:xfrm>
            <a:custGeom>
              <a:avLst/>
              <a:gdLst/>
              <a:ahLst/>
              <a:cxnLst/>
              <a:rect l="0" t="0" r="0" b="0"/>
              <a:pathLst>
                <a:path h="2886744">
                  <a:moveTo>
                    <a:pt x="0" y="2886744"/>
                  </a:moveTo>
                  <a:lnTo>
                    <a:pt x="0" y="2886673"/>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4" name="Picture 13">
              <a:extLst>
                <a:ext uri="{FF2B5EF4-FFF2-40B4-BE49-F238E27FC236}">
                  <a16:creationId xmlns:a16="http://schemas.microsoft.com/office/drawing/2014/main" id="{58EE9C74-4A66-4D4A-AE5D-50B9958DFE5C}"/>
                </a:ext>
              </a:extLst>
            </p:cNvPr>
            <p:cNvPicPr/>
            <p:nvPr/>
          </p:nvPicPr>
          <p:blipFill>
            <a:blip r:embed="rId3"/>
            <a:stretch>
              <a:fillRect/>
            </a:stretch>
          </p:blipFill>
          <p:spPr>
            <a:xfrm>
              <a:off x="116752" y="65952"/>
              <a:ext cx="4114800" cy="2743200"/>
            </a:xfrm>
            <a:prstGeom prst="rect">
              <a:avLst/>
            </a:prstGeom>
          </p:spPr>
        </p:pic>
      </p:grpSp>
    </p:spTree>
    <p:extLst>
      <p:ext uri="{BB962C8B-B14F-4D97-AF65-F5344CB8AC3E}">
        <p14:creationId xmlns:p14="http://schemas.microsoft.com/office/powerpoint/2010/main" val="2027671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Data can be at any level of LSM tree</a:t>
            </a:r>
            <a:endParaRPr lang="en-US" dirty="0"/>
          </a:p>
        </p:txBody>
      </p:sp>
      <p:pic>
        <p:nvPicPr>
          <p:cNvPr id="7" name="Picture 6">
            <a:extLst>
              <a:ext uri="{FF2B5EF4-FFF2-40B4-BE49-F238E27FC236}">
                <a16:creationId xmlns:a16="http://schemas.microsoft.com/office/drawing/2014/main" id="{1A47E4A3-9A05-4504-A953-E77DCB865EB5}"/>
              </a:ext>
            </a:extLst>
          </p:cNvPr>
          <p:cNvPicPr>
            <a:picLocks noChangeAspect="1"/>
          </p:cNvPicPr>
          <p:nvPr/>
        </p:nvPicPr>
        <p:blipFill>
          <a:blip r:embed="rId3"/>
          <a:stretch>
            <a:fillRect/>
          </a:stretch>
        </p:blipFill>
        <p:spPr>
          <a:xfrm>
            <a:off x="677334" y="1524000"/>
            <a:ext cx="7411589" cy="4552626"/>
          </a:xfrm>
          <a:prstGeom prst="rect">
            <a:avLst/>
          </a:prstGeom>
        </p:spPr>
      </p:pic>
    </p:spTree>
    <p:extLst>
      <p:ext uri="{BB962C8B-B14F-4D97-AF65-F5344CB8AC3E}">
        <p14:creationId xmlns:p14="http://schemas.microsoft.com/office/powerpoint/2010/main" val="767527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56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loom Filters | Algorithms You Should Know #2 | Real-world Examples">
            <a:extLst>
              <a:ext uri="{FF2B5EF4-FFF2-40B4-BE49-F238E27FC236}">
                <a16:creationId xmlns:a16="http://schemas.microsoft.com/office/drawing/2014/main" id="{B9887440-9317-1738-CC63-349B045964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941" y="643467"/>
            <a:ext cx="9904117"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959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B-Trees</a:t>
            </a:r>
            <a:endParaRPr lang="en-US" dirty="0"/>
          </a:p>
        </p:txBody>
      </p:sp>
      <p:grpSp>
        <p:nvGrpSpPr>
          <p:cNvPr id="5" name="Group 4">
            <a:extLst>
              <a:ext uri="{FF2B5EF4-FFF2-40B4-BE49-F238E27FC236}">
                <a16:creationId xmlns:a16="http://schemas.microsoft.com/office/drawing/2014/main" id="{1A3D826A-6E6B-40A3-8B85-59E6487F0DB6}"/>
              </a:ext>
            </a:extLst>
          </p:cNvPr>
          <p:cNvGrpSpPr/>
          <p:nvPr/>
        </p:nvGrpSpPr>
        <p:grpSpPr>
          <a:xfrm>
            <a:off x="677334" y="1524000"/>
            <a:ext cx="7364697" cy="4290646"/>
            <a:chOff x="0" y="0"/>
            <a:chExt cx="4576905" cy="2573481"/>
          </a:xfrm>
        </p:grpSpPr>
        <p:sp>
          <p:nvSpPr>
            <p:cNvPr id="6" name="Shape 8403">
              <a:extLst>
                <a:ext uri="{FF2B5EF4-FFF2-40B4-BE49-F238E27FC236}">
                  <a16:creationId xmlns:a16="http://schemas.microsoft.com/office/drawing/2014/main" id="{1731AF54-6452-4A34-BC93-6CE6D3D9DE01}"/>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8405">
              <a:extLst>
                <a:ext uri="{FF2B5EF4-FFF2-40B4-BE49-F238E27FC236}">
                  <a16:creationId xmlns:a16="http://schemas.microsoft.com/office/drawing/2014/main" id="{708D7711-6AA5-4AC1-9EF7-3C655789EBE8}"/>
                </a:ext>
              </a:extLst>
            </p:cNvPr>
            <p:cNvSpPr/>
            <p:nvPr/>
          </p:nvSpPr>
          <p:spPr>
            <a:xfrm>
              <a:off x="4576040" y="0"/>
              <a:ext cx="0" cy="2573480"/>
            </a:xfrm>
            <a:custGeom>
              <a:avLst/>
              <a:gdLst/>
              <a:ahLst/>
              <a:cxnLst/>
              <a:rect l="0" t="0" r="0" b="0"/>
              <a:pathLst>
                <a:path h="2573480">
                  <a:moveTo>
                    <a:pt x="0" y="2573480"/>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8407">
              <a:extLst>
                <a:ext uri="{FF2B5EF4-FFF2-40B4-BE49-F238E27FC236}">
                  <a16:creationId xmlns:a16="http://schemas.microsoft.com/office/drawing/2014/main" id="{3704D30B-A0E1-42EE-9247-0E9C63627E97}"/>
                </a:ext>
              </a:extLst>
            </p:cNvPr>
            <p:cNvSpPr/>
            <p:nvPr/>
          </p:nvSpPr>
          <p:spPr>
            <a:xfrm>
              <a:off x="0" y="2572616"/>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8409">
              <a:extLst>
                <a:ext uri="{FF2B5EF4-FFF2-40B4-BE49-F238E27FC236}">
                  <a16:creationId xmlns:a16="http://schemas.microsoft.com/office/drawing/2014/main" id="{45B6F9C4-9AEF-4411-9BAD-1620313CEC2D}"/>
                </a:ext>
              </a:extLst>
            </p:cNvPr>
            <p:cNvSpPr/>
            <p:nvPr/>
          </p:nvSpPr>
          <p:spPr>
            <a:xfrm>
              <a:off x="865" y="0"/>
              <a:ext cx="0" cy="2573481"/>
            </a:xfrm>
            <a:custGeom>
              <a:avLst/>
              <a:gdLst/>
              <a:ahLst/>
              <a:cxnLst/>
              <a:rect l="0" t="0" r="0" b="0"/>
              <a:pathLst>
                <a:path h="2573481">
                  <a:moveTo>
                    <a:pt x="0" y="2573481"/>
                  </a:moveTo>
                  <a:lnTo>
                    <a:pt x="0" y="2573409"/>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1" name="Picture 10">
              <a:extLst>
                <a:ext uri="{FF2B5EF4-FFF2-40B4-BE49-F238E27FC236}">
                  <a16:creationId xmlns:a16="http://schemas.microsoft.com/office/drawing/2014/main" id="{4E0B9419-C41E-42AA-99C2-43CC24B927DE}"/>
                </a:ext>
              </a:extLst>
            </p:cNvPr>
            <p:cNvPicPr/>
            <p:nvPr/>
          </p:nvPicPr>
          <p:blipFill>
            <a:blip r:embed="rId3"/>
            <a:stretch>
              <a:fillRect/>
            </a:stretch>
          </p:blipFill>
          <p:spPr>
            <a:xfrm>
              <a:off x="93892" y="65953"/>
              <a:ext cx="4389120" cy="2432304"/>
            </a:xfrm>
            <a:prstGeom prst="rect">
              <a:avLst/>
            </a:prstGeom>
          </p:spPr>
        </p:pic>
      </p:grpSp>
    </p:spTree>
    <p:extLst>
      <p:ext uri="{BB962C8B-B14F-4D97-AF65-F5344CB8AC3E}">
        <p14:creationId xmlns:p14="http://schemas.microsoft.com/office/powerpoint/2010/main" val="3367135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5" y="466725"/>
            <a:ext cx="8495232" cy="689168"/>
          </a:xfrm>
        </p:spPr>
        <p:txBody>
          <a:bodyPr>
            <a:normAutofit fontScale="90000"/>
          </a:bodyPr>
          <a:lstStyle/>
          <a:p>
            <a:r>
              <a:rPr lang="en-US" b="1" dirty="0"/>
              <a:t>Star Schema for Analytics</a:t>
            </a:r>
            <a:endParaRPr lang="en-US" dirty="0"/>
          </a:p>
        </p:txBody>
      </p:sp>
      <p:grpSp>
        <p:nvGrpSpPr>
          <p:cNvPr id="12" name="Group 11">
            <a:extLst>
              <a:ext uri="{FF2B5EF4-FFF2-40B4-BE49-F238E27FC236}">
                <a16:creationId xmlns:a16="http://schemas.microsoft.com/office/drawing/2014/main" id="{6D417B70-4F10-4E39-B83D-4A479DF64193}"/>
              </a:ext>
            </a:extLst>
          </p:cNvPr>
          <p:cNvGrpSpPr/>
          <p:nvPr/>
        </p:nvGrpSpPr>
        <p:grpSpPr>
          <a:xfrm>
            <a:off x="677335" y="1155893"/>
            <a:ext cx="6134125" cy="5319542"/>
            <a:chOff x="0" y="0"/>
            <a:chExt cx="4576905" cy="4531829"/>
          </a:xfrm>
        </p:grpSpPr>
        <p:sp>
          <p:nvSpPr>
            <p:cNvPr id="13" name="Shape 9318">
              <a:extLst>
                <a:ext uri="{FF2B5EF4-FFF2-40B4-BE49-F238E27FC236}">
                  <a16:creationId xmlns:a16="http://schemas.microsoft.com/office/drawing/2014/main" id="{865A7591-1435-4A7F-AA1C-C57CD102247A}"/>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9320">
              <a:extLst>
                <a:ext uri="{FF2B5EF4-FFF2-40B4-BE49-F238E27FC236}">
                  <a16:creationId xmlns:a16="http://schemas.microsoft.com/office/drawing/2014/main" id="{32C4B37C-B7BC-4D0C-A1E5-EC3D4E12E4E7}"/>
                </a:ext>
              </a:extLst>
            </p:cNvPr>
            <p:cNvSpPr/>
            <p:nvPr/>
          </p:nvSpPr>
          <p:spPr>
            <a:xfrm>
              <a:off x="4576040" y="0"/>
              <a:ext cx="0" cy="4531829"/>
            </a:xfrm>
            <a:custGeom>
              <a:avLst/>
              <a:gdLst/>
              <a:ahLst/>
              <a:cxnLst/>
              <a:rect l="0" t="0" r="0" b="0"/>
              <a:pathLst>
                <a:path h="4531829">
                  <a:moveTo>
                    <a:pt x="0" y="4531829"/>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9322">
              <a:extLst>
                <a:ext uri="{FF2B5EF4-FFF2-40B4-BE49-F238E27FC236}">
                  <a16:creationId xmlns:a16="http://schemas.microsoft.com/office/drawing/2014/main" id="{A05B5C5D-4F73-4FF8-88E3-327854AB17FD}"/>
                </a:ext>
              </a:extLst>
            </p:cNvPr>
            <p:cNvSpPr/>
            <p:nvPr/>
          </p:nvSpPr>
          <p:spPr>
            <a:xfrm>
              <a:off x="0" y="4530964"/>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6" name="Shape 9324">
              <a:extLst>
                <a:ext uri="{FF2B5EF4-FFF2-40B4-BE49-F238E27FC236}">
                  <a16:creationId xmlns:a16="http://schemas.microsoft.com/office/drawing/2014/main" id="{2EE8F614-2424-4D24-9183-38A84CDCC94A}"/>
                </a:ext>
              </a:extLst>
            </p:cNvPr>
            <p:cNvSpPr/>
            <p:nvPr/>
          </p:nvSpPr>
          <p:spPr>
            <a:xfrm>
              <a:off x="865" y="0"/>
              <a:ext cx="0" cy="4531829"/>
            </a:xfrm>
            <a:custGeom>
              <a:avLst/>
              <a:gdLst/>
              <a:ahLst/>
              <a:cxnLst/>
              <a:rect l="0" t="0" r="0" b="0"/>
              <a:pathLst>
                <a:path h="4531829">
                  <a:moveTo>
                    <a:pt x="0" y="4531829"/>
                  </a:moveTo>
                  <a:lnTo>
                    <a:pt x="0" y="4531758"/>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7" name="Picture 16">
              <a:extLst>
                <a:ext uri="{FF2B5EF4-FFF2-40B4-BE49-F238E27FC236}">
                  <a16:creationId xmlns:a16="http://schemas.microsoft.com/office/drawing/2014/main" id="{1358448C-A36D-4119-8E42-38CF4228581E}"/>
                </a:ext>
              </a:extLst>
            </p:cNvPr>
            <p:cNvPicPr/>
            <p:nvPr/>
          </p:nvPicPr>
          <p:blipFill>
            <a:blip r:embed="rId3"/>
            <a:stretch>
              <a:fillRect/>
            </a:stretch>
          </p:blipFill>
          <p:spPr>
            <a:xfrm>
              <a:off x="285912" y="65952"/>
              <a:ext cx="4005080" cy="4390653"/>
            </a:xfrm>
            <a:prstGeom prst="rect">
              <a:avLst/>
            </a:prstGeom>
          </p:spPr>
        </p:pic>
      </p:grpSp>
    </p:spTree>
    <p:extLst>
      <p:ext uri="{BB962C8B-B14F-4D97-AF65-F5344CB8AC3E}">
        <p14:creationId xmlns:p14="http://schemas.microsoft.com/office/powerpoint/2010/main" val="3710128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5" y="466725"/>
            <a:ext cx="8495232" cy="689168"/>
          </a:xfrm>
        </p:spPr>
        <p:txBody>
          <a:bodyPr>
            <a:normAutofit fontScale="90000"/>
          </a:bodyPr>
          <a:lstStyle/>
          <a:p>
            <a:r>
              <a:rPr lang="en-US" b="1" dirty="0"/>
              <a:t>Column Store</a:t>
            </a:r>
            <a:endParaRPr lang="en-US" dirty="0"/>
          </a:p>
        </p:txBody>
      </p:sp>
      <p:grpSp>
        <p:nvGrpSpPr>
          <p:cNvPr id="9" name="Group 8">
            <a:extLst>
              <a:ext uri="{FF2B5EF4-FFF2-40B4-BE49-F238E27FC236}">
                <a16:creationId xmlns:a16="http://schemas.microsoft.com/office/drawing/2014/main" id="{3207B3C5-A9D6-40B9-BBC8-73E59C6C0364}"/>
              </a:ext>
            </a:extLst>
          </p:cNvPr>
          <p:cNvGrpSpPr/>
          <p:nvPr/>
        </p:nvGrpSpPr>
        <p:grpSpPr>
          <a:xfrm>
            <a:off x="677335" y="1155892"/>
            <a:ext cx="8175720" cy="4912399"/>
            <a:chOff x="0" y="0"/>
            <a:chExt cx="4576905" cy="3429968"/>
          </a:xfrm>
        </p:grpSpPr>
        <p:sp>
          <p:nvSpPr>
            <p:cNvPr id="10" name="Shape 9583">
              <a:extLst>
                <a:ext uri="{FF2B5EF4-FFF2-40B4-BE49-F238E27FC236}">
                  <a16:creationId xmlns:a16="http://schemas.microsoft.com/office/drawing/2014/main" id="{3862C761-85FF-4EB3-8AAE-2DF976543CEB}"/>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9585">
              <a:extLst>
                <a:ext uri="{FF2B5EF4-FFF2-40B4-BE49-F238E27FC236}">
                  <a16:creationId xmlns:a16="http://schemas.microsoft.com/office/drawing/2014/main" id="{4C87198E-A4BA-4A1F-B7F9-A9024734D431}"/>
                </a:ext>
              </a:extLst>
            </p:cNvPr>
            <p:cNvSpPr/>
            <p:nvPr/>
          </p:nvSpPr>
          <p:spPr>
            <a:xfrm>
              <a:off x="4576040" y="0"/>
              <a:ext cx="0" cy="3429968"/>
            </a:xfrm>
            <a:custGeom>
              <a:avLst/>
              <a:gdLst/>
              <a:ahLst/>
              <a:cxnLst/>
              <a:rect l="0" t="0" r="0" b="0"/>
              <a:pathLst>
                <a:path h="3429968">
                  <a:moveTo>
                    <a:pt x="0" y="3429968"/>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8" name="Shape 9587">
              <a:extLst>
                <a:ext uri="{FF2B5EF4-FFF2-40B4-BE49-F238E27FC236}">
                  <a16:creationId xmlns:a16="http://schemas.microsoft.com/office/drawing/2014/main" id="{BD3402EC-33D8-4C04-B152-41BF052CDD48}"/>
                </a:ext>
              </a:extLst>
            </p:cNvPr>
            <p:cNvSpPr/>
            <p:nvPr/>
          </p:nvSpPr>
          <p:spPr>
            <a:xfrm>
              <a:off x="0" y="3429103"/>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9589">
              <a:extLst>
                <a:ext uri="{FF2B5EF4-FFF2-40B4-BE49-F238E27FC236}">
                  <a16:creationId xmlns:a16="http://schemas.microsoft.com/office/drawing/2014/main" id="{EB0E5AB9-D0BA-4F8A-A804-322C65EDAB04}"/>
                </a:ext>
              </a:extLst>
            </p:cNvPr>
            <p:cNvSpPr/>
            <p:nvPr/>
          </p:nvSpPr>
          <p:spPr>
            <a:xfrm>
              <a:off x="865" y="0"/>
              <a:ext cx="0" cy="3429968"/>
            </a:xfrm>
            <a:custGeom>
              <a:avLst/>
              <a:gdLst/>
              <a:ahLst/>
              <a:cxnLst/>
              <a:rect l="0" t="0" r="0" b="0"/>
              <a:pathLst>
                <a:path h="3429968">
                  <a:moveTo>
                    <a:pt x="0" y="3429968"/>
                  </a:moveTo>
                  <a:lnTo>
                    <a:pt x="0" y="3429897"/>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0" name="Picture 19">
              <a:extLst>
                <a:ext uri="{FF2B5EF4-FFF2-40B4-BE49-F238E27FC236}">
                  <a16:creationId xmlns:a16="http://schemas.microsoft.com/office/drawing/2014/main" id="{241BDB92-EFDA-473E-85F0-FAA32907D46F}"/>
                </a:ext>
              </a:extLst>
            </p:cNvPr>
            <p:cNvPicPr/>
            <p:nvPr/>
          </p:nvPicPr>
          <p:blipFill>
            <a:blip r:embed="rId3"/>
            <a:stretch>
              <a:fillRect/>
            </a:stretch>
          </p:blipFill>
          <p:spPr>
            <a:xfrm>
              <a:off x="93892" y="65952"/>
              <a:ext cx="4389120" cy="3288792"/>
            </a:xfrm>
            <a:prstGeom prst="rect">
              <a:avLst/>
            </a:prstGeom>
          </p:spPr>
        </p:pic>
      </p:grpSp>
      <p:sp>
        <p:nvSpPr>
          <p:cNvPr id="2" name="TextBox 1">
            <a:extLst>
              <a:ext uri="{FF2B5EF4-FFF2-40B4-BE49-F238E27FC236}">
                <a16:creationId xmlns:a16="http://schemas.microsoft.com/office/drawing/2014/main" id="{6769E728-B257-4237-A04C-62A137B40213}"/>
              </a:ext>
            </a:extLst>
          </p:cNvPr>
          <p:cNvSpPr txBox="1"/>
          <p:nvPr/>
        </p:nvSpPr>
        <p:spPr>
          <a:xfrm>
            <a:off x="677335" y="6252776"/>
            <a:ext cx="6884045" cy="276999"/>
          </a:xfrm>
          <a:prstGeom prst="rect">
            <a:avLst/>
          </a:prstGeom>
          <a:noFill/>
        </p:spPr>
        <p:txBody>
          <a:bodyPr wrap="square" rtlCol="0">
            <a:spAutoFit/>
          </a:bodyPr>
          <a:lstStyle/>
          <a:p>
            <a:r>
              <a:rPr lang="en-US" sz="1200" dirty="0"/>
              <a:t>* In every analytics query we only select very few columns </a:t>
            </a:r>
          </a:p>
        </p:txBody>
      </p:sp>
    </p:spTree>
    <p:extLst>
      <p:ext uri="{BB962C8B-B14F-4D97-AF65-F5344CB8AC3E}">
        <p14:creationId xmlns:p14="http://schemas.microsoft.com/office/powerpoint/2010/main" val="550721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5" y="466725"/>
            <a:ext cx="8495232" cy="689168"/>
          </a:xfrm>
        </p:spPr>
        <p:txBody>
          <a:bodyPr>
            <a:normAutofit fontScale="90000"/>
          </a:bodyPr>
          <a:lstStyle/>
          <a:p>
            <a:r>
              <a:rPr lang="en-US" b="1" dirty="0"/>
              <a:t>Data Cube in Data Warehouse</a:t>
            </a:r>
            <a:endParaRPr lang="en-US" dirty="0"/>
          </a:p>
        </p:txBody>
      </p:sp>
      <p:pic>
        <p:nvPicPr>
          <p:cNvPr id="18" name="Picture 17">
            <a:extLst>
              <a:ext uri="{FF2B5EF4-FFF2-40B4-BE49-F238E27FC236}">
                <a16:creationId xmlns:a16="http://schemas.microsoft.com/office/drawing/2014/main" id="{D364A355-55FD-470D-AD39-7449F4D4303C}"/>
              </a:ext>
            </a:extLst>
          </p:cNvPr>
          <p:cNvPicPr/>
          <p:nvPr/>
        </p:nvPicPr>
        <p:blipFill>
          <a:blip r:embed="rId3"/>
          <a:stretch>
            <a:fillRect/>
          </a:stretch>
        </p:blipFill>
        <p:spPr>
          <a:xfrm>
            <a:off x="667810" y="1375115"/>
            <a:ext cx="6884045" cy="4107770"/>
          </a:xfrm>
          <a:prstGeom prst="rect">
            <a:avLst/>
          </a:prstGeom>
        </p:spPr>
      </p:pic>
    </p:spTree>
    <p:extLst>
      <p:ext uri="{BB962C8B-B14F-4D97-AF65-F5344CB8AC3E}">
        <p14:creationId xmlns:p14="http://schemas.microsoft.com/office/powerpoint/2010/main" val="4270635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7514C-EF2A-4562-B987-4C37D5AC3966}"/>
              </a:ext>
            </a:extLst>
          </p:cNvPr>
          <p:cNvSpPr>
            <a:spLocks noGrp="1"/>
          </p:cNvSpPr>
          <p:nvPr>
            <p:ph type="title"/>
          </p:nvPr>
        </p:nvSpPr>
        <p:spPr/>
        <p:txBody>
          <a:bodyPr>
            <a:normAutofit/>
          </a:bodyPr>
          <a:lstStyle/>
          <a:p>
            <a:r>
              <a:rPr lang="en-US" dirty="0"/>
              <a:t>Replication</a:t>
            </a:r>
          </a:p>
        </p:txBody>
      </p:sp>
    </p:spTree>
    <p:extLst>
      <p:ext uri="{BB962C8B-B14F-4D97-AF65-F5344CB8AC3E}">
        <p14:creationId xmlns:p14="http://schemas.microsoft.com/office/powerpoint/2010/main" val="3873126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Leaders and Followers</a:t>
            </a:r>
            <a:endParaRPr lang="en-US" dirty="0"/>
          </a:p>
        </p:txBody>
      </p:sp>
      <p:grpSp>
        <p:nvGrpSpPr>
          <p:cNvPr id="12" name="Group 11">
            <a:extLst>
              <a:ext uri="{FF2B5EF4-FFF2-40B4-BE49-F238E27FC236}">
                <a16:creationId xmlns:a16="http://schemas.microsoft.com/office/drawing/2014/main" id="{56103FA2-81EA-4A30-83CF-486D55DC5FC3}"/>
              </a:ext>
            </a:extLst>
          </p:cNvPr>
          <p:cNvGrpSpPr/>
          <p:nvPr/>
        </p:nvGrpSpPr>
        <p:grpSpPr>
          <a:xfrm>
            <a:off x="749945" y="1524000"/>
            <a:ext cx="6830726" cy="2949677"/>
            <a:chOff x="0" y="0"/>
            <a:chExt cx="4576905" cy="1550876"/>
          </a:xfrm>
        </p:grpSpPr>
        <p:sp>
          <p:nvSpPr>
            <p:cNvPr id="13" name="Shape 14447">
              <a:extLst>
                <a:ext uri="{FF2B5EF4-FFF2-40B4-BE49-F238E27FC236}">
                  <a16:creationId xmlns:a16="http://schemas.microsoft.com/office/drawing/2014/main" id="{D6853275-AF40-44EA-8417-82AFDB4765DB}"/>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14449">
              <a:extLst>
                <a:ext uri="{FF2B5EF4-FFF2-40B4-BE49-F238E27FC236}">
                  <a16:creationId xmlns:a16="http://schemas.microsoft.com/office/drawing/2014/main" id="{508A015F-3C7D-4254-A2F6-689A83B2B24C}"/>
                </a:ext>
              </a:extLst>
            </p:cNvPr>
            <p:cNvSpPr/>
            <p:nvPr/>
          </p:nvSpPr>
          <p:spPr>
            <a:xfrm>
              <a:off x="4576040" y="0"/>
              <a:ext cx="0" cy="1550876"/>
            </a:xfrm>
            <a:custGeom>
              <a:avLst/>
              <a:gdLst/>
              <a:ahLst/>
              <a:cxnLst/>
              <a:rect l="0" t="0" r="0" b="0"/>
              <a:pathLst>
                <a:path h="1550876">
                  <a:moveTo>
                    <a:pt x="0" y="1550876"/>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14451">
              <a:extLst>
                <a:ext uri="{FF2B5EF4-FFF2-40B4-BE49-F238E27FC236}">
                  <a16:creationId xmlns:a16="http://schemas.microsoft.com/office/drawing/2014/main" id="{2AFEE8DC-29E3-4355-BF27-08DA6E416C5A}"/>
                </a:ext>
              </a:extLst>
            </p:cNvPr>
            <p:cNvSpPr/>
            <p:nvPr/>
          </p:nvSpPr>
          <p:spPr>
            <a:xfrm>
              <a:off x="0" y="1550011"/>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6" name="Shape 14453">
              <a:extLst>
                <a:ext uri="{FF2B5EF4-FFF2-40B4-BE49-F238E27FC236}">
                  <a16:creationId xmlns:a16="http://schemas.microsoft.com/office/drawing/2014/main" id="{B9183D5E-3620-4EAA-ABA4-3442F4728485}"/>
                </a:ext>
              </a:extLst>
            </p:cNvPr>
            <p:cNvSpPr/>
            <p:nvPr/>
          </p:nvSpPr>
          <p:spPr>
            <a:xfrm>
              <a:off x="865" y="0"/>
              <a:ext cx="0" cy="1550876"/>
            </a:xfrm>
            <a:custGeom>
              <a:avLst/>
              <a:gdLst/>
              <a:ahLst/>
              <a:cxnLst/>
              <a:rect l="0" t="0" r="0" b="0"/>
              <a:pathLst>
                <a:path h="1550876">
                  <a:moveTo>
                    <a:pt x="0" y="1550876"/>
                  </a:moveTo>
                  <a:lnTo>
                    <a:pt x="0" y="1550805"/>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7" name="Picture 16">
              <a:extLst>
                <a:ext uri="{FF2B5EF4-FFF2-40B4-BE49-F238E27FC236}">
                  <a16:creationId xmlns:a16="http://schemas.microsoft.com/office/drawing/2014/main" id="{252E449A-5490-4AAC-A31E-C7B23589BFF9}"/>
                </a:ext>
              </a:extLst>
            </p:cNvPr>
            <p:cNvPicPr/>
            <p:nvPr/>
          </p:nvPicPr>
          <p:blipFill>
            <a:blip r:embed="rId3"/>
            <a:stretch>
              <a:fillRect/>
            </a:stretch>
          </p:blipFill>
          <p:spPr>
            <a:xfrm>
              <a:off x="93892" y="65952"/>
              <a:ext cx="4389120" cy="1409700"/>
            </a:xfrm>
            <a:prstGeom prst="rect">
              <a:avLst/>
            </a:prstGeom>
          </p:spPr>
        </p:pic>
      </p:grpSp>
      <p:sp>
        <p:nvSpPr>
          <p:cNvPr id="24" name="TextBox 23">
            <a:extLst>
              <a:ext uri="{FF2B5EF4-FFF2-40B4-BE49-F238E27FC236}">
                <a16:creationId xmlns:a16="http://schemas.microsoft.com/office/drawing/2014/main" id="{111B39E8-E141-426F-9C51-05C4249F490D}"/>
              </a:ext>
            </a:extLst>
          </p:cNvPr>
          <p:cNvSpPr txBox="1"/>
          <p:nvPr/>
        </p:nvSpPr>
        <p:spPr>
          <a:xfrm>
            <a:off x="749945" y="4901609"/>
            <a:ext cx="7564711" cy="1169551"/>
          </a:xfrm>
          <a:prstGeom prst="rect">
            <a:avLst/>
          </a:prstGeom>
          <a:noFill/>
        </p:spPr>
        <p:txBody>
          <a:bodyPr wrap="square" rtlCol="0">
            <a:spAutoFit/>
          </a:bodyPr>
          <a:lstStyle/>
          <a:p>
            <a:r>
              <a:rPr lang="en-US" sz="1400" dirty="0"/>
              <a:t>One replica is designated the leader, which takes the writes from client, the others are followers, take the log from leader and update its local copy, i.e. applying all writes in the same order as the leader.</a:t>
            </a:r>
          </a:p>
          <a:p>
            <a:r>
              <a:rPr lang="en-US" sz="1400" dirty="0"/>
              <a:t>Either leader or followers can take the read request, but only the leader can take the writes.</a:t>
            </a:r>
          </a:p>
        </p:txBody>
      </p:sp>
    </p:spTree>
    <p:extLst>
      <p:ext uri="{BB962C8B-B14F-4D97-AF65-F5344CB8AC3E}">
        <p14:creationId xmlns:p14="http://schemas.microsoft.com/office/powerpoint/2010/main" val="3662703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fontScale="90000"/>
          </a:bodyPr>
          <a:lstStyle/>
          <a:p>
            <a:r>
              <a:rPr lang="en-US" b="1" dirty="0"/>
              <a:t>Synchronous Versus Asynchronous Replication</a:t>
            </a:r>
          </a:p>
        </p:txBody>
      </p:sp>
      <p:grpSp>
        <p:nvGrpSpPr>
          <p:cNvPr id="9" name="Group 8">
            <a:extLst>
              <a:ext uri="{FF2B5EF4-FFF2-40B4-BE49-F238E27FC236}">
                <a16:creationId xmlns:a16="http://schemas.microsoft.com/office/drawing/2014/main" id="{A59843C7-5FB4-402C-BE70-6CE922F92261}"/>
              </a:ext>
            </a:extLst>
          </p:cNvPr>
          <p:cNvGrpSpPr/>
          <p:nvPr/>
        </p:nvGrpSpPr>
        <p:grpSpPr>
          <a:xfrm>
            <a:off x="677334" y="2063107"/>
            <a:ext cx="7531001" cy="3391395"/>
            <a:chOff x="0" y="0"/>
            <a:chExt cx="4576905" cy="1860247"/>
          </a:xfrm>
        </p:grpSpPr>
        <p:sp>
          <p:nvSpPr>
            <p:cNvPr id="10" name="Shape 14500">
              <a:extLst>
                <a:ext uri="{FF2B5EF4-FFF2-40B4-BE49-F238E27FC236}">
                  <a16:creationId xmlns:a16="http://schemas.microsoft.com/office/drawing/2014/main" id="{A57F7C14-41DE-48D3-A8C6-AF75814A7771}"/>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14502">
              <a:extLst>
                <a:ext uri="{FF2B5EF4-FFF2-40B4-BE49-F238E27FC236}">
                  <a16:creationId xmlns:a16="http://schemas.microsoft.com/office/drawing/2014/main" id="{2A309516-BBF8-4500-96A0-517F16FA6BA3}"/>
                </a:ext>
              </a:extLst>
            </p:cNvPr>
            <p:cNvSpPr/>
            <p:nvPr/>
          </p:nvSpPr>
          <p:spPr>
            <a:xfrm>
              <a:off x="4576040" y="0"/>
              <a:ext cx="0" cy="1860247"/>
            </a:xfrm>
            <a:custGeom>
              <a:avLst/>
              <a:gdLst/>
              <a:ahLst/>
              <a:cxnLst/>
              <a:rect l="0" t="0" r="0" b="0"/>
              <a:pathLst>
                <a:path h="1860247">
                  <a:moveTo>
                    <a:pt x="0" y="1860247"/>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8" name="Shape 14504">
              <a:extLst>
                <a:ext uri="{FF2B5EF4-FFF2-40B4-BE49-F238E27FC236}">
                  <a16:creationId xmlns:a16="http://schemas.microsoft.com/office/drawing/2014/main" id="{1260A210-6EAA-4F8F-A419-905B7E385557}"/>
                </a:ext>
              </a:extLst>
            </p:cNvPr>
            <p:cNvSpPr/>
            <p:nvPr/>
          </p:nvSpPr>
          <p:spPr>
            <a:xfrm>
              <a:off x="0" y="1859383"/>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14506">
              <a:extLst>
                <a:ext uri="{FF2B5EF4-FFF2-40B4-BE49-F238E27FC236}">
                  <a16:creationId xmlns:a16="http://schemas.microsoft.com/office/drawing/2014/main" id="{71D0E71E-7F32-404D-A0C3-ABBABA56B5FC}"/>
                </a:ext>
              </a:extLst>
            </p:cNvPr>
            <p:cNvSpPr/>
            <p:nvPr/>
          </p:nvSpPr>
          <p:spPr>
            <a:xfrm>
              <a:off x="865" y="0"/>
              <a:ext cx="0" cy="1860247"/>
            </a:xfrm>
            <a:custGeom>
              <a:avLst/>
              <a:gdLst/>
              <a:ahLst/>
              <a:cxnLst/>
              <a:rect l="0" t="0" r="0" b="0"/>
              <a:pathLst>
                <a:path h="1860247">
                  <a:moveTo>
                    <a:pt x="0" y="1860247"/>
                  </a:moveTo>
                  <a:lnTo>
                    <a:pt x="0" y="1860176"/>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0" name="Picture 19">
              <a:extLst>
                <a:ext uri="{FF2B5EF4-FFF2-40B4-BE49-F238E27FC236}">
                  <a16:creationId xmlns:a16="http://schemas.microsoft.com/office/drawing/2014/main" id="{A2415516-92D6-454C-AB74-A86A8F3C2B51}"/>
                </a:ext>
              </a:extLst>
            </p:cNvPr>
            <p:cNvPicPr/>
            <p:nvPr/>
          </p:nvPicPr>
          <p:blipFill>
            <a:blip r:embed="rId3"/>
            <a:stretch>
              <a:fillRect/>
            </a:stretch>
          </p:blipFill>
          <p:spPr>
            <a:xfrm>
              <a:off x="93892" y="65952"/>
              <a:ext cx="4389120" cy="1719072"/>
            </a:xfrm>
            <a:prstGeom prst="rect">
              <a:avLst/>
            </a:prstGeom>
          </p:spPr>
        </p:pic>
      </p:grpSp>
    </p:spTree>
    <p:extLst>
      <p:ext uri="{BB962C8B-B14F-4D97-AF65-F5344CB8AC3E}">
        <p14:creationId xmlns:p14="http://schemas.microsoft.com/office/powerpoint/2010/main" val="6337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What we need for Big Data</a:t>
            </a:r>
            <a:endParaRPr lang="en-US" dirty="0"/>
          </a:p>
        </p:txBody>
      </p:sp>
      <p:pic>
        <p:nvPicPr>
          <p:cNvPr id="8" name="Picture 7">
            <a:extLst>
              <a:ext uri="{FF2B5EF4-FFF2-40B4-BE49-F238E27FC236}">
                <a16:creationId xmlns:a16="http://schemas.microsoft.com/office/drawing/2014/main" id="{E5B43025-55B5-46F0-AFD6-510CADCA53CE}"/>
              </a:ext>
            </a:extLst>
          </p:cNvPr>
          <p:cNvPicPr>
            <a:picLocks noChangeAspect="1"/>
          </p:cNvPicPr>
          <p:nvPr/>
        </p:nvPicPr>
        <p:blipFill>
          <a:blip r:embed="rId3"/>
          <a:stretch>
            <a:fillRect/>
          </a:stretch>
        </p:blipFill>
        <p:spPr>
          <a:xfrm>
            <a:off x="542924" y="2029618"/>
            <a:ext cx="9679479" cy="3521328"/>
          </a:xfrm>
          <a:prstGeom prst="rect">
            <a:avLst/>
          </a:prstGeom>
        </p:spPr>
      </p:pic>
    </p:spTree>
    <p:extLst>
      <p:ext uri="{BB962C8B-B14F-4D97-AF65-F5344CB8AC3E}">
        <p14:creationId xmlns:p14="http://schemas.microsoft.com/office/powerpoint/2010/main" val="2996089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Setting Up New Followers</a:t>
            </a:r>
          </a:p>
        </p:txBody>
      </p:sp>
      <p:sp>
        <p:nvSpPr>
          <p:cNvPr id="2" name="Rectangle 1">
            <a:extLst>
              <a:ext uri="{FF2B5EF4-FFF2-40B4-BE49-F238E27FC236}">
                <a16:creationId xmlns:a16="http://schemas.microsoft.com/office/drawing/2014/main" id="{4989411A-3260-4073-A075-8220422A604E}"/>
              </a:ext>
            </a:extLst>
          </p:cNvPr>
          <p:cNvSpPr/>
          <p:nvPr/>
        </p:nvSpPr>
        <p:spPr>
          <a:xfrm>
            <a:off x="562788" y="1642985"/>
            <a:ext cx="8177176" cy="1179810"/>
          </a:xfrm>
          <a:prstGeom prst="rect">
            <a:avLst/>
          </a:prstGeom>
        </p:spPr>
        <p:txBody>
          <a:bodyPr wrap="square">
            <a:spAutoFit/>
          </a:bodyPr>
          <a:lstStyle/>
          <a:p>
            <a:pPr marL="342900" lvl="0" indent="-342900">
              <a:spcBef>
                <a:spcPts val="1000"/>
              </a:spcBef>
              <a:buClr>
                <a:srgbClr val="90C226"/>
              </a:buClr>
              <a:buSzPct val="80000"/>
              <a:buFont typeface="Wingdings 3" charset="2"/>
              <a:buChar char=""/>
            </a:pPr>
            <a:r>
              <a:rPr lang="en-US" dirty="0">
                <a:solidFill>
                  <a:prstClr val="black">
                    <a:lumMod val="75000"/>
                    <a:lumOff val="25000"/>
                  </a:prstClr>
                </a:solidFill>
              </a:rPr>
              <a:t>Take the snapshot of the leader</a:t>
            </a:r>
          </a:p>
          <a:p>
            <a:pPr marL="342900" lvl="0" indent="-342900">
              <a:spcBef>
                <a:spcPts val="1000"/>
              </a:spcBef>
              <a:buClr>
                <a:srgbClr val="90C226"/>
              </a:buClr>
              <a:buSzPct val="80000"/>
              <a:buFont typeface="Wingdings 3" charset="2"/>
              <a:buChar char=""/>
            </a:pPr>
            <a:r>
              <a:rPr lang="en-US" dirty="0">
                <a:solidFill>
                  <a:prstClr val="black">
                    <a:lumMod val="75000"/>
                    <a:lumOff val="25000"/>
                  </a:prstClr>
                </a:solidFill>
              </a:rPr>
              <a:t>Copy the snapshot to the new follower node.</a:t>
            </a:r>
          </a:p>
          <a:p>
            <a:pPr marL="342900" lvl="0" indent="-342900">
              <a:spcBef>
                <a:spcPts val="1000"/>
              </a:spcBef>
              <a:buClr>
                <a:srgbClr val="90C226"/>
              </a:buClr>
              <a:buSzPct val="80000"/>
              <a:buFont typeface="Wingdings 3" charset="2"/>
              <a:buChar char=""/>
            </a:pPr>
            <a:r>
              <a:rPr lang="en-US" dirty="0">
                <a:solidFill>
                  <a:prstClr val="black">
                    <a:lumMod val="75000"/>
                    <a:lumOff val="25000"/>
                  </a:prstClr>
                </a:solidFill>
              </a:rPr>
              <a:t>Catch up the changes in the log</a:t>
            </a:r>
          </a:p>
        </p:txBody>
      </p:sp>
    </p:spTree>
    <p:extLst>
      <p:ext uri="{BB962C8B-B14F-4D97-AF65-F5344CB8AC3E}">
        <p14:creationId xmlns:p14="http://schemas.microsoft.com/office/powerpoint/2010/main" val="3560015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Problems with Replication Lag</a:t>
            </a:r>
            <a:endParaRPr lang="en-US" dirty="0"/>
          </a:p>
        </p:txBody>
      </p:sp>
      <p:grpSp>
        <p:nvGrpSpPr>
          <p:cNvPr id="5" name="Group 4">
            <a:extLst>
              <a:ext uri="{FF2B5EF4-FFF2-40B4-BE49-F238E27FC236}">
                <a16:creationId xmlns:a16="http://schemas.microsoft.com/office/drawing/2014/main" id="{7C10718F-6C8E-43DE-8EE6-721BCCE8F052}"/>
              </a:ext>
            </a:extLst>
          </p:cNvPr>
          <p:cNvGrpSpPr/>
          <p:nvPr/>
        </p:nvGrpSpPr>
        <p:grpSpPr>
          <a:xfrm>
            <a:off x="677334" y="1524000"/>
            <a:ext cx="8147689" cy="4089991"/>
            <a:chOff x="0" y="0"/>
            <a:chExt cx="4576905" cy="1860247"/>
          </a:xfrm>
        </p:grpSpPr>
        <p:sp>
          <p:nvSpPr>
            <p:cNvPr id="6" name="Shape 15088">
              <a:extLst>
                <a:ext uri="{FF2B5EF4-FFF2-40B4-BE49-F238E27FC236}">
                  <a16:creationId xmlns:a16="http://schemas.microsoft.com/office/drawing/2014/main" id="{0621BF6F-A789-4EDB-9ECC-53F31E57E91F}"/>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15090">
              <a:extLst>
                <a:ext uri="{FF2B5EF4-FFF2-40B4-BE49-F238E27FC236}">
                  <a16:creationId xmlns:a16="http://schemas.microsoft.com/office/drawing/2014/main" id="{06C8802A-BD4B-4752-9ECD-4D37490EC276}"/>
                </a:ext>
              </a:extLst>
            </p:cNvPr>
            <p:cNvSpPr/>
            <p:nvPr/>
          </p:nvSpPr>
          <p:spPr>
            <a:xfrm>
              <a:off x="4576040" y="0"/>
              <a:ext cx="0" cy="1860247"/>
            </a:xfrm>
            <a:custGeom>
              <a:avLst/>
              <a:gdLst/>
              <a:ahLst/>
              <a:cxnLst/>
              <a:rect l="0" t="0" r="0" b="0"/>
              <a:pathLst>
                <a:path h="1860247">
                  <a:moveTo>
                    <a:pt x="0" y="1860247"/>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15092">
              <a:extLst>
                <a:ext uri="{FF2B5EF4-FFF2-40B4-BE49-F238E27FC236}">
                  <a16:creationId xmlns:a16="http://schemas.microsoft.com/office/drawing/2014/main" id="{95262D03-FA10-402F-927D-AD4A3C01CF98}"/>
                </a:ext>
              </a:extLst>
            </p:cNvPr>
            <p:cNvSpPr/>
            <p:nvPr/>
          </p:nvSpPr>
          <p:spPr>
            <a:xfrm>
              <a:off x="0" y="1859383"/>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15094">
              <a:extLst>
                <a:ext uri="{FF2B5EF4-FFF2-40B4-BE49-F238E27FC236}">
                  <a16:creationId xmlns:a16="http://schemas.microsoft.com/office/drawing/2014/main" id="{04B735A9-E4D4-4622-B7F7-5A788D5EECCF}"/>
                </a:ext>
              </a:extLst>
            </p:cNvPr>
            <p:cNvSpPr/>
            <p:nvPr/>
          </p:nvSpPr>
          <p:spPr>
            <a:xfrm>
              <a:off x="865" y="0"/>
              <a:ext cx="0" cy="1860247"/>
            </a:xfrm>
            <a:custGeom>
              <a:avLst/>
              <a:gdLst/>
              <a:ahLst/>
              <a:cxnLst/>
              <a:rect l="0" t="0" r="0" b="0"/>
              <a:pathLst>
                <a:path h="1860247">
                  <a:moveTo>
                    <a:pt x="0" y="1860247"/>
                  </a:moveTo>
                  <a:lnTo>
                    <a:pt x="0" y="1860176"/>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a:extLst>
                <a:ext uri="{FF2B5EF4-FFF2-40B4-BE49-F238E27FC236}">
                  <a16:creationId xmlns:a16="http://schemas.microsoft.com/office/drawing/2014/main" id="{1DB6B150-8B5D-4924-ADA8-DEB58983BA74}"/>
                </a:ext>
              </a:extLst>
            </p:cNvPr>
            <p:cNvPicPr/>
            <p:nvPr/>
          </p:nvPicPr>
          <p:blipFill>
            <a:blip r:embed="rId3"/>
            <a:stretch>
              <a:fillRect/>
            </a:stretch>
          </p:blipFill>
          <p:spPr>
            <a:xfrm>
              <a:off x="93892" y="65952"/>
              <a:ext cx="4389120" cy="1719072"/>
            </a:xfrm>
            <a:prstGeom prst="rect">
              <a:avLst/>
            </a:prstGeom>
          </p:spPr>
        </p:pic>
      </p:grpSp>
    </p:spTree>
    <p:extLst>
      <p:ext uri="{BB962C8B-B14F-4D97-AF65-F5344CB8AC3E}">
        <p14:creationId xmlns:p14="http://schemas.microsoft.com/office/powerpoint/2010/main" val="3239333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pPr>
              <a:spcBef>
                <a:spcPts val="1000"/>
              </a:spcBef>
              <a:buClr>
                <a:srgbClr val="90C226"/>
              </a:buClr>
              <a:buSzPct val="80000"/>
            </a:pPr>
            <a:r>
              <a:rPr lang="en-US" b="1" dirty="0"/>
              <a:t>Solutions for Replication Lag</a:t>
            </a:r>
          </a:p>
        </p:txBody>
      </p:sp>
      <p:sp>
        <p:nvSpPr>
          <p:cNvPr id="2" name="Rectangle 1">
            <a:extLst>
              <a:ext uri="{FF2B5EF4-FFF2-40B4-BE49-F238E27FC236}">
                <a16:creationId xmlns:a16="http://schemas.microsoft.com/office/drawing/2014/main" id="{4989411A-3260-4073-A075-8220422A604E}"/>
              </a:ext>
            </a:extLst>
          </p:cNvPr>
          <p:cNvSpPr/>
          <p:nvPr/>
        </p:nvSpPr>
        <p:spPr>
          <a:xfrm>
            <a:off x="562788" y="1642985"/>
            <a:ext cx="8177176" cy="2985433"/>
          </a:xfrm>
          <a:prstGeom prst="rect">
            <a:avLst/>
          </a:prstGeom>
        </p:spPr>
        <p:txBody>
          <a:bodyPr wrap="square">
            <a:spAutoFit/>
          </a:bodyPr>
          <a:lstStyle/>
          <a:p>
            <a:pPr marL="342900" lvl="0" indent="-342900">
              <a:spcBef>
                <a:spcPts val="1000"/>
              </a:spcBef>
              <a:buClr>
                <a:srgbClr val="90C226"/>
              </a:buClr>
              <a:buSzPct val="80000"/>
              <a:buFont typeface="Wingdings 3" charset="2"/>
              <a:buChar char=""/>
            </a:pPr>
            <a:r>
              <a:rPr lang="en-US" b="1" dirty="0"/>
              <a:t>Read on leaders</a:t>
            </a:r>
          </a:p>
          <a:p>
            <a:pPr marL="342900" lvl="0" indent="-342900">
              <a:spcBef>
                <a:spcPts val="1000"/>
              </a:spcBef>
              <a:buClr>
                <a:srgbClr val="90C226"/>
              </a:buClr>
              <a:buSzPct val="80000"/>
              <a:buFont typeface="Wingdings 3" charset="2"/>
              <a:buChar char=""/>
            </a:pPr>
            <a:r>
              <a:rPr lang="en-US" b="1" dirty="0"/>
              <a:t>Reading Your Own Writes</a:t>
            </a:r>
          </a:p>
          <a:p>
            <a:pPr marL="342900" lvl="0" indent="-342900">
              <a:spcBef>
                <a:spcPts val="1000"/>
              </a:spcBef>
              <a:buClr>
                <a:srgbClr val="90C226"/>
              </a:buClr>
              <a:buSzPct val="80000"/>
              <a:buFont typeface="Wingdings 3" charset="2"/>
              <a:buChar char=""/>
            </a:pPr>
            <a:r>
              <a:rPr lang="en-US" b="1" dirty="0"/>
              <a:t>Monotonic Reads</a:t>
            </a:r>
          </a:p>
          <a:p>
            <a:pPr marL="800100" lvl="1" indent="-342900">
              <a:spcBef>
                <a:spcPts val="1000"/>
              </a:spcBef>
              <a:buClr>
                <a:srgbClr val="90C226"/>
              </a:buClr>
              <a:buSzPct val="80000"/>
              <a:buFont typeface="Wingdings 3" charset="2"/>
              <a:buChar char=""/>
            </a:pPr>
            <a:r>
              <a:rPr lang="en-US" sz="1600" dirty="0"/>
              <a:t>They will not read older data after having previously read newer data.</a:t>
            </a:r>
          </a:p>
          <a:p>
            <a:pPr marL="342900" indent="-342900">
              <a:spcBef>
                <a:spcPts val="1000"/>
              </a:spcBef>
              <a:buClr>
                <a:srgbClr val="90C226"/>
              </a:buClr>
              <a:buSzPct val="80000"/>
              <a:buFont typeface="Wingdings 3" charset="2"/>
              <a:buChar char=""/>
            </a:pPr>
            <a:r>
              <a:rPr lang="en-US" b="1" dirty="0"/>
              <a:t>Consistent Prefix Reads</a:t>
            </a:r>
          </a:p>
          <a:p>
            <a:pPr marL="800100" lvl="1" indent="-342900">
              <a:spcBef>
                <a:spcPts val="1000"/>
              </a:spcBef>
              <a:buClr>
                <a:srgbClr val="90C226"/>
              </a:buClr>
              <a:buSzPct val="80000"/>
              <a:buFont typeface="Wingdings 3" charset="2"/>
              <a:buChar char=""/>
            </a:pPr>
            <a:r>
              <a:rPr lang="en-US" sz="1600" dirty="0">
                <a:solidFill>
                  <a:prstClr val="black">
                    <a:lumMod val="75000"/>
                    <a:lumOff val="25000"/>
                  </a:prstClr>
                </a:solidFill>
              </a:rPr>
              <a:t>This guarantee says that if a sequence of writes happens in a certain order, then anyone reading those writes will see them appear in the same order</a:t>
            </a:r>
          </a:p>
          <a:p>
            <a:pPr marL="342900" indent="-342900">
              <a:spcBef>
                <a:spcPts val="1000"/>
              </a:spcBef>
              <a:buClr>
                <a:srgbClr val="90C226"/>
              </a:buClr>
              <a:buSzPct val="80000"/>
              <a:buFont typeface="Wingdings 3" charset="2"/>
              <a:buChar char=""/>
            </a:pPr>
            <a:r>
              <a:rPr lang="en-US" b="1" dirty="0"/>
              <a:t>Transaction</a:t>
            </a:r>
          </a:p>
        </p:txBody>
      </p:sp>
    </p:spTree>
    <p:extLst>
      <p:ext uri="{BB962C8B-B14F-4D97-AF65-F5344CB8AC3E}">
        <p14:creationId xmlns:p14="http://schemas.microsoft.com/office/powerpoint/2010/main" val="1169853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Leaderless Replication</a:t>
            </a:r>
            <a:endParaRPr lang="en-US" dirty="0"/>
          </a:p>
        </p:txBody>
      </p:sp>
      <p:sp>
        <p:nvSpPr>
          <p:cNvPr id="2" name="TextBox 1">
            <a:extLst>
              <a:ext uri="{FF2B5EF4-FFF2-40B4-BE49-F238E27FC236}">
                <a16:creationId xmlns:a16="http://schemas.microsoft.com/office/drawing/2014/main" id="{A6EFE413-937A-4B8B-9702-738ECB5E5A6C}"/>
              </a:ext>
            </a:extLst>
          </p:cNvPr>
          <p:cNvSpPr txBox="1"/>
          <p:nvPr/>
        </p:nvSpPr>
        <p:spPr>
          <a:xfrm>
            <a:off x="677333" y="1524000"/>
            <a:ext cx="8062617" cy="774571"/>
          </a:xfrm>
          <a:prstGeom prst="rect">
            <a:avLst/>
          </a:prstGeom>
          <a:noFill/>
        </p:spPr>
        <p:txBody>
          <a:bodyPr wrap="square" rtlCol="0">
            <a:spAutoFit/>
          </a:bodyPr>
          <a:lstStyle/>
          <a:p>
            <a:pPr marL="342900" lvl="0" indent="-342900">
              <a:spcBef>
                <a:spcPts val="1000"/>
              </a:spcBef>
              <a:buClr>
                <a:srgbClr val="90C226"/>
              </a:buClr>
              <a:buSzPct val="80000"/>
              <a:buFont typeface="Wingdings 3" charset="2"/>
              <a:buChar char=""/>
            </a:pPr>
            <a:r>
              <a:rPr lang="en-US" dirty="0"/>
              <a:t>Clients directly writes to and reads from multiple replicas.</a:t>
            </a:r>
          </a:p>
          <a:p>
            <a:pPr marL="342900" lvl="0" indent="-342900">
              <a:spcBef>
                <a:spcPts val="1000"/>
              </a:spcBef>
              <a:buClr>
                <a:srgbClr val="90C226"/>
              </a:buClr>
              <a:buSzPct val="80000"/>
              <a:buFont typeface="Wingdings 3" charset="2"/>
              <a:buChar char=""/>
            </a:pPr>
            <a:r>
              <a:rPr lang="en-US" dirty="0"/>
              <a:t>Data has the version.</a:t>
            </a:r>
          </a:p>
        </p:txBody>
      </p:sp>
      <p:grpSp>
        <p:nvGrpSpPr>
          <p:cNvPr id="17" name="Group 16">
            <a:extLst>
              <a:ext uri="{FF2B5EF4-FFF2-40B4-BE49-F238E27FC236}">
                <a16:creationId xmlns:a16="http://schemas.microsoft.com/office/drawing/2014/main" id="{EECED272-7033-405C-89DA-24903B19B6F1}"/>
              </a:ext>
            </a:extLst>
          </p:cNvPr>
          <p:cNvGrpSpPr/>
          <p:nvPr/>
        </p:nvGrpSpPr>
        <p:grpSpPr>
          <a:xfrm>
            <a:off x="677333" y="2553991"/>
            <a:ext cx="7095066" cy="3442771"/>
            <a:chOff x="0" y="0"/>
            <a:chExt cx="4576905" cy="2536904"/>
          </a:xfrm>
        </p:grpSpPr>
        <p:sp>
          <p:nvSpPr>
            <p:cNvPr id="18" name="Shape 15935">
              <a:extLst>
                <a:ext uri="{FF2B5EF4-FFF2-40B4-BE49-F238E27FC236}">
                  <a16:creationId xmlns:a16="http://schemas.microsoft.com/office/drawing/2014/main" id="{69F8CD52-E38C-49AA-B1D2-CC506170BBA9}"/>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15937">
              <a:extLst>
                <a:ext uri="{FF2B5EF4-FFF2-40B4-BE49-F238E27FC236}">
                  <a16:creationId xmlns:a16="http://schemas.microsoft.com/office/drawing/2014/main" id="{1BDDE803-9A8E-4FA4-B1C6-9C32FB60212A}"/>
                </a:ext>
              </a:extLst>
            </p:cNvPr>
            <p:cNvSpPr/>
            <p:nvPr/>
          </p:nvSpPr>
          <p:spPr>
            <a:xfrm>
              <a:off x="4576040" y="0"/>
              <a:ext cx="0" cy="2536903"/>
            </a:xfrm>
            <a:custGeom>
              <a:avLst/>
              <a:gdLst/>
              <a:ahLst/>
              <a:cxnLst/>
              <a:rect l="0" t="0" r="0" b="0"/>
              <a:pathLst>
                <a:path h="2536903">
                  <a:moveTo>
                    <a:pt x="0" y="2536903"/>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Shape 15939">
              <a:extLst>
                <a:ext uri="{FF2B5EF4-FFF2-40B4-BE49-F238E27FC236}">
                  <a16:creationId xmlns:a16="http://schemas.microsoft.com/office/drawing/2014/main" id="{FF21DE9E-8B21-436C-8E80-1DBF48CF1109}"/>
                </a:ext>
              </a:extLst>
            </p:cNvPr>
            <p:cNvSpPr/>
            <p:nvPr/>
          </p:nvSpPr>
          <p:spPr>
            <a:xfrm>
              <a:off x="0" y="2536039"/>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 name="Shape 15941">
              <a:extLst>
                <a:ext uri="{FF2B5EF4-FFF2-40B4-BE49-F238E27FC236}">
                  <a16:creationId xmlns:a16="http://schemas.microsoft.com/office/drawing/2014/main" id="{5AEAEADE-5FB3-425E-80E4-AEC7EFC7CD6B}"/>
                </a:ext>
              </a:extLst>
            </p:cNvPr>
            <p:cNvSpPr/>
            <p:nvPr/>
          </p:nvSpPr>
          <p:spPr>
            <a:xfrm>
              <a:off x="865" y="0"/>
              <a:ext cx="0" cy="2536904"/>
            </a:xfrm>
            <a:custGeom>
              <a:avLst/>
              <a:gdLst/>
              <a:ahLst/>
              <a:cxnLst/>
              <a:rect l="0" t="0" r="0" b="0"/>
              <a:pathLst>
                <a:path h="2536904">
                  <a:moveTo>
                    <a:pt x="0" y="2536904"/>
                  </a:moveTo>
                  <a:lnTo>
                    <a:pt x="0" y="2536832"/>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2" name="Picture 21">
              <a:extLst>
                <a:ext uri="{FF2B5EF4-FFF2-40B4-BE49-F238E27FC236}">
                  <a16:creationId xmlns:a16="http://schemas.microsoft.com/office/drawing/2014/main" id="{16B46B5D-C1DD-489A-BB1A-2809384A2132}"/>
                </a:ext>
              </a:extLst>
            </p:cNvPr>
            <p:cNvPicPr/>
            <p:nvPr/>
          </p:nvPicPr>
          <p:blipFill>
            <a:blip r:embed="rId3"/>
            <a:stretch>
              <a:fillRect/>
            </a:stretch>
          </p:blipFill>
          <p:spPr>
            <a:xfrm>
              <a:off x="93892" y="65952"/>
              <a:ext cx="4389120" cy="2395728"/>
            </a:xfrm>
            <a:prstGeom prst="rect">
              <a:avLst/>
            </a:prstGeom>
          </p:spPr>
        </p:pic>
      </p:grpSp>
    </p:spTree>
    <p:extLst>
      <p:ext uri="{BB962C8B-B14F-4D97-AF65-F5344CB8AC3E}">
        <p14:creationId xmlns:p14="http://schemas.microsoft.com/office/powerpoint/2010/main" val="3475191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Quorums for reading and writing</a:t>
            </a:r>
            <a:endParaRPr lang="en-US" dirty="0"/>
          </a:p>
        </p:txBody>
      </p:sp>
      <p:sp>
        <p:nvSpPr>
          <p:cNvPr id="2" name="TextBox 1">
            <a:extLst>
              <a:ext uri="{FF2B5EF4-FFF2-40B4-BE49-F238E27FC236}">
                <a16:creationId xmlns:a16="http://schemas.microsoft.com/office/drawing/2014/main" id="{A6EFE413-937A-4B8B-9702-738ECB5E5A6C}"/>
              </a:ext>
            </a:extLst>
          </p:cNvPr>
          <p:cNvSpPr txBox="1"/>
          <p:nvPr/>
        </p:nvSpPr>
        <p:spPr>
          <a:xfrm>
            <a:off x="677334" y="1524000"/>
            <a:ext cx="8031908" cy="369332"/>
          </a:xfrm>
          <a:prstGeom prst="rect">
            <a:avLst/>
          </a:prstGeom>
          <a:noFill/>
        </p:spPr>
        <p:txBody>
          <a:bodyPr wrap="square" rtlCol="0">
            <a:spAutoFit/>
          </a:bodyPr>
          <a:lstStyle/>
          <a:p>
            <a:pPr marL="342900" indent="-342900">
              <a:spcBef>
                <a:spcPts val="1000"/>
              </a:spcBef>
              <a:buClr>
                <a:srgbClr val="90C226"/>
              </a:buClr>
              <a:buSzPct val="80000"/>
              <a:buFont typeface="Wingdings 3" charset="2"/>
              <a:buChar char=""/>
            </a:pPr>
            <a:r>
              <a:rPr lang="en-US" dirty="0"/>
              <a:t>R+ W &gt; N means strong consistency. </a:t>
            </a:r>
            <a:endParaRPr lang="en-US" sz="1600" dirty="0"/>
          </a:p>
        </p:txBody>
      </p:sp>
      <p:grpSp>
        <p:nvGrpSpPr>
          <p:cNvPr id="10" name="Group 9">
            <a:extLst>
              <a:ext uri="{FF2B5EF4-FFF2-40B4-BE49-F238E27FC236}">
                <a16:creationId xmlns:a16="http://schemas.microsoft.com/office/drawing/2014/main" id="{52D7B637-6749-4587-85CD-BC8BB4762A5D}"/>
              </a:ext>
            </a:extLst>
          </p:cNvPr>
          <p:cNvGrpSpPr/>
          <p:nvPr/>
        </p:nvGrpSpPr>
        <p:grpSpPr>
          <a:xfrm>
            <a:off x="677334" y="2031025"/>
            <a:ext cx="6861150" cy="3302975"/>
            <a:chOff x="0" y="0"/>
            <a:chExt cx="4576905" cy="2009599"/>
          </a:xfrm>
        </p:grpSpPr>
        <p:sp>
          <p:nvSpPr>
            <p:cNvPr id="11" name="Shape 16076">
              <a:extLst>
                <a:ext uri="{FF2B5EF4-FFF2-40B4-BE49-F238E27FC236}">
                  <a16:creationId xmlns:a16="http://schemas.microsoft.com/office/drawing/2014/main" id="{B058CF3B-AF22-43C8-8A50-8AD511C4E660}"/>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Shape 16078">
              <a:extLst>
                <a:ext uri="{FF2B5EF4-FFF2-40B4-BE49-F238E27FC236}">
                  <a16:creationId xmlns:a16="http://schemas.microsoft.com/office/drawing/2014/main" id="{EFBB758E-FA74-448F-A501-07B66299D634}"/>
                </a:ext>
              </a:extLst>
            </p:cNvPr>
            <p:cNvSpPr/>
            <p:nvPr/>
          </p:nvSpPr>
          <p:spPr>
            <a:xfrm>
              <a:off x="4576040" y="0"/>
              <a:ext cx="0" cy="2009599"/>
            </a:xfrm>
            <a:custGeom>
              <a:avLst/>
              <a:gdLst/>
              <a:ahLst/>
              <a:cxnLst/>
              <a:rect l="0" t="0" r="0" b="0"/>
              <a:pathLst>
                <a:path h="2009599">
                  <a:moveTo>
                    <a:pt x="0" y="2009599"/>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6080">
              <a:extLst>
                <a:ext uri="{FF2B5EF4-FFF2-40B4-BE49-F238E27FC236}">
                  <a16:creationId xmlns:a16="http://schemas.microsoft.com/office/drawing/2014/main" id="{6D08D4B3-F9CC-4078-90A1-CD9D7FC0B1E7}"/>
                </a:ext>
              </a:extLst>
            </p:cNvPr>
            <p:cNvSpPr/>
            <p:nvPr/>
          </p:nvSpPr>
          <p:spPr>
            <a:xfrm>
              <a:off x="0" y="2008735"/>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16082">
              <a:extLst>
                <a:ext uri="{FF2B5EF4-FFF2-40B4-BE49-F238E27FC236}">
                  <a16:creationId xmlns:a16="http://schemas.microsoft.com/office/drawing/2014/main" id="{A03CD111-3E9D-484A-A1BC-D693EC95AC35}"/>
                </a:ext>
              </a:extLst>
            </p:cNvPr>
            <p:cNvSpPr/>
            <p:nvPr/>
          </p:nvSpPr>
          <p:spPr>
            <a:xfrm>
              <a:off x="865" y="0"/>
              <a:ext cx="0" cy="2009599"/>
            </a:xfrm>
            <a:custGeom>
              <a:avLst/>
              <a:gdLst/>
              <a:ahLst/>
              <a:cxnLst/>
              <a:rect l="0" t="0" r="0" b="0"/>
              <a:pathLst>
                <a:path h="2009599">
                  <a:moveTo>
                    <a:pt x="0" y="2009599"/>
                  </a:moveTo>
                  <a:lnTo>
                    <a:pt x="0" y="2009529"/>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5" name="Picture 14">
              <a:extLst>
                <a:ext uri="{FF2B5EF4-FFF2-40B4-BE49-F238E27FC236}">
                  <a16:creationId xmlns:a16="http://schemas.microsoft.com/office/drawing/2014/main" id="{EEA925AE-BE97-451D-8393-19DAEC9C9DFC}"/>
                </a:ext>
              </a:extLst>
            </p:cNvPr>
            <p:cNvPicPr/>
            <p:nvPr/>
          </p:nvPicPr>
          <p:blipFill>
            <a:blip r:embed="rId3"/>
            <a:stretch>
              <a:fillRect/>
            </a:stretch>
          </p:blipFill>
          <p:spPr>
            <a:xfrm>
              <a:off x="93892" y="65953"/>
              <a:ext cx="4389120" cy="1868424"/>
            </a:xfrm>
            <a:prstGeom prst="rect">
              <a:avLst/>
            </a:prstGeom>
          </p:spPr>
        </p:pic>
      </p:grpSp>
    </p:spTree>
    <p:extLst>
      <p:ext uri="{BB962C8B-B14F-4D97-AF65-F5344CB8AC3E}">
        <p14:creationId xmlns:p14="http://schemas.microsoft.com/office/powerpoint/2010/main" val="1355946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7514C-EF2A-4562-B987-4C37D5AC3966}"/>
              </a:ext>
            </a:extLst>
          </p:cNvPr>
          <p:cNvSpPr>
            <a:spLocks noGrp="1"/>
          </p:cNvSpPr>
          <p:nvPr>
            <p:ph type="title"/>
          </p:nvPr>
        </p:nvSpPr>
        <p:spPr/>
        <p:txBody>
          <a:bodyPr>
            <a:normAutofit/>
          </a:bodyPr>
          <a:lstStyle/>
          <a:p>
            <a:r>
              <a:rPr lang="en-US" dirty="0"/>
              <a:t>Partition</a:t>
            </a:r>
          </a:p>
        </p:txBody>
      </p:sp>
    </p:spTree>
    <p:extLst>
      <p:ext uri="{BB962C8B-B14F-4D97-AF65-F5344CB8AC3E}">
        <p14:creationId xmlns:p14="http://schemas.microsoft.com/office/powerpoint/2010/main" val="2544404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p:cNvSpPr>
            <a:spLocks noGrp="1"/>
          </p:cNvSpPr>
          <p:nvPr>
            <p:ph type="title"/>
          </p:nvPr>
        </p:nvSpPr>
        <p:spPr>
          <a:xfrm>
            <a:off x="556532" y="643467"/>
            <a:ext cx="11210925" cy="744836"/>
          </a:xfrm>
        </p:spPr>
        <p:txBody>
          <a:bodyPr>
            <a:normAutofit/>
          </a:bodyPr>
          <a:lstStyle/>
          <a:p>
            <a:pPr algn="ctr"/>
            <a:r>
              <a:rPr lang="en-US" sz="3200">
                <a:solidFill>
                  <a:schemeClr val="bg1"/>
                </a:solidFill>
              </a:rPr>
              <a:t>RDBMS Sharding</a:t>
            </a:r>
          </a:p>
        </p:txBody>
      </p:sp>
      <p:pic>
        <p:nvPicPr>
          <p:cNvPr id="205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045" y="1675227"/>
            <a:ext cx="7811910"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8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Partitioning and Replication</a:t>
            </a:r>
            <a:endParaRPr lang="en-US" dirty="0"/>
          </a:p>
        </p:txBody>
      </p:sp>
      <p:grpSp>
        <p:nvGrpSpPr>
          <p:cNvPr id="11" name="Group 10">
            <a:extLst>
              <a:ext uri="{FF2B5EF4-FFF2-40B4-BE49-F238E27FC236}">
                <a16:creationId xmlns:a16="http://schemas.microsoft.com/office/drawing/2014/main" id="{6E6BB88E-2D50-4086-AD25-52503BE6F971}"/>
              </a:ext>
            </a:extLst>
          </p:cNvPr>
          <p:cNvGrpSpPr/>
          <p:nvPr/>
        </p:nvGrpSpPr>
        <p:grpSpPr>
          <a:xfrm>
            <a:off x="677334" y="1523999"/>
            <a:ext cx="7445940" cy="4430233"/>
            <a:chOff x="0" y="0"/>
            <a:chExt cx="4576905" cy="2421079"/>
          </a:xfrm>
        </p:grpSpPr>
        <p:sp>
          <p:nvSpPr>
            <p:cNvPr id="12" name="Shape 18359">
              <a:extLst>
                <a:ext uri="{FF2B5EF4-FFF2-40B4-BE49-F238E27FC236}">
                  <a16:creationId xmlns:a16="http://schemas.microsoft.com/office/drawing/2014/main" id="{E96A6A47-EAB6-4AA1-96A9-5332056EEC24}"/>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8361">
              <a:extLst>
                <a:ext uri="{FF2B5EF4-FFF2-40B4-BE49-F238E27FC236}">
                  <a16:creationId xmlns:a16="http://schemas.microsoft.com/office/drawing/2014/main" id="{CD16EA3D-BC7A-4848-BE24-A37D0E061CB2}"/>
                </a:ext>
              </a:extLst>
            </p:cNvPr>
            <p:cNvSpPr/>
            <p:nvPr/>
          </p:nvSpPr>
          <p:spPr>
            <a:xfrm>
              <a:off x="4576040" y="0"/>
              <a:ext cx="0" cy="2421079"/>
            </a:xfrm>
            <a:custGeom>
              <a:avLst/>
              <a:gdLst/>
              <a:ahLst/>
              <a:cxnLst/>
              <a:rect l="0" t="0" r="0" b="0"/>
              <a:pathLst>
                <a:path h="2421079">
                  <a:moveTo>
                    <a:pt x="0" y="2421079"/>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18363">
              <a:extLst>
                <a:ext uri="{FF2B5EF4-FFF2-40B4-BE49-F238E27FC236}">
                  <a16:creationId xmlns:a16="http://schemas.microsoft.com/office/drawing/2014/main" id="{B7E8EEE2-3FA5-465E-82F2-7C511C9446DE}"/>
                </a:ext>
              </a:extLst>
            </p:cNvPr>
            <p:cNvSpPr/>
            <p:nvPr/>
          </p:nvSpPr>
          <p:spPr>
            <a:xfrm>
              <a:off x="0" y="2420215"/>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18365">
              <a:extLst>
                <a:ext uri="{FF2B5EF4-FFF2-40B4-BE49-F238E27FC236}">
                  <a16:creationId xmlns:a16="http://schemas.microsoft.com/office/drawing/2014/main" id="{58FD7390-A243-4EEE-9B3A-47863E511CCE}"/>
                </a:ext>
              </a:extLst>
            </p:cNvPr>
            <p:cNvSpPr/>
            <p:nvPr/>
          </p:nvSpPr>
          <p:spPr>
            <a:xfrm>
              <a:off x="865" y="0"/>
              <a:ext cx="0" cy="2421079"/>
            </a:xfrm>
            <a:custGeom>
              <a:avLst/>
              <a:gdLst/>
              <a:ahLst/>
              <a:cxnLst/>
              <a:rect l="0" t="0" r="0" b="0"/>
              <a:pathLst>
                <a:path h="2421079">
                  <a:moveTo>
                    <a:pt x="0" y="2421079"/>
                  </a:moveTo>
                  <a:lnTo>
                    <a:pt x="0" y="2421008"/>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6" name="Picture 15">
              <a:extLst>
                <a:ext uri="{FF2B5EF4-FFF2-40B4-BE49-F238E27FC236}">
                  <a16:creationId xmlns:a16="http://schemas.microsoft.com/office/drawing/2014/main" id="{F0BC6F2D-FB26-4024-B753-18A052618BB0}"/>
                </a:ext>
              </a:extLst>
            </p:cNvPr>
            <p:cNvPicPr/>
            <p:nvPr/>
          </p:nvPicPr>
          <p:blipFill>
            <a:blip r:embed="rId3"/>
            <a:stretch>
              <a:fillRect/>
            </a:stretch>
          </p:blipFill>
          <p:spPr>
            <a:xfrm>
              <a:off x="93892" y="65952"/>
              <a:ext cx="4389120" cy="2279904"/>
            </a:xfrm>
            <a:prstGeom prst="rect">
              <a:avLst/>
            </a:prstGeom>
          </p:spPr>
        </p:pic>
      </p:grpSp>
    </p:spTree>
    <p:extLst>
      <p:ext uri="{BB962C8B-B14F-4D97-AF65-F5344CB8AC3E}">
        <p14:creationId xmlns:p14="http://schemas.microsoft.com/office/powerpoint/2010/main" val="4209485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Partitioning by Key Range</a:t>
            </a:r>
            <a:endParaRPr lang="en-US" dirty="0"/>
          </a:p>
        </p:txBody>
      </p:sp>
      <p:grpSp>
        <p:nvGrpSpPr>
          <p:cNvPr id="9" name="Group 8">
            <a:extLst>
              <a:ext uri="{FF2B5EF4-FFF2-40B4-BE49-F238E27FC236}">
                <a16:creationId xmlns:a16="http://schemas.microsoft.com/office/drawing/2014/main" id="{297A48C8-4469-4C98-8965-5503FF1FC1B2}"/>
              </a:ext>
            </a:extLst>
          </p:cNvPr>
          <p:cNvGrpSpPr/>
          <p:nvPr/>
        </p:nvGrpSpPr>
        <p:grpSpPr>
          <a:xfrm>
            <a:off x="677334" y="1524000"/>
            <a:ext cx="7828713" cy="3558363"/>
            <a:chOff x="0" y="0"/>
            <a:chExt cx="4576905" cy="1700228"/>
          </a:xfrm>
        </p:grpSpPr>
        <p:sp>
          <p:nvSpPr>
            <p:cNvPr id="10" name="Shape 18400">
              <a:extLst>
                <a:ext uri="{FF2B5EF4-FFF2-40B4-BE49-F238E27FC236}">
                  <a16:creationId xmlns:a16="http://schemas.microsoft.com/office/drawing/2014/main" id="{1FFB8DA6-F312-4CAF-9394-8E72A70E9460}"/>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7" name="Shape 18402">
              <a:extLst>
                <a:ext uri="{FF2B5EF4-FFF2-40B4-BE49-F238E27FC236}">
                  <a16:creationId xmlns:a16="http://schemas.microsoft.com/office/drawing/2014/main" id="{D71474FB-38BB-421D-88CF-59C61C011003}"/>
                </a:ext>
              </a:extLst>
            </p:cNvPr>
            <p:cNvSpPr/>
            <p:nvPr/>
          </p:nvSpPr>
          <p:spPr>
            <a:xfrm>
              <a:off x="4576040" y="0"/>
              <a:ext cx="0" cy="1700227"/>
            </a:xfrm>
            <a:custGeom>
              <a:avLst/>
              <a:gdLst/>
              <a:ahLst/>
              <a:cxnLst/>
              <a:rect l="0" t="0" r="0" b="0"/>
              <a:pathLst>
                <a:path h="1700227">
                  <a:moveTo>
                    <a:pt x="0" y="1700227"/>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8" name="Shape 18404">
              <a:extLst>
                <a:ext uri="{FF2B5EF4-FFF2-40B4-BE49-F238E27FC236}">
                  <a16:creationId xmlns:a16="http://schemas.microsoft.com/office/drawing/2014/main" id="{03415826-30BD-4B14-B715-0E9475EF28AF}"/>
                </a:ext>
              </a:extLst>
            </p:cNvPr>
            <p:cNvSpPr/>
            <p:nvPr/>
          </p:nvSpPr>
          <p:spPr>
            <a:xfrm>
              <a:off x="0" y="1699363"/>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18406">
              <a:extLst>
                <a:ext uri="{FF2B5EF4-FFF2-40B4-BE49-F238E27FC236}">
                  <a16:creationId xmlns:a16="http://schemas.microsoft.com/office/drawing/2014/main" id="{3520056A-2B1B-4D95-BF1F-E90BA417D9B6}"/>
                </a:ext>
              </a:extLst>
            </p:cNvPr>
            <p:cNvSpPr/>
            <p:nvPr/>
          </p:nvSpPr>
          <p:spPr>
            <a:xfrm>
              <a:off x="865" y="0"/>
              <a:ext cx="0" cy="1700228"/>
            </a:xfrm>
            <a:custGeom>
              <a:avLst/>
              <a:gdLst/>
              <a:ahLst/>
              <a:cxnLst/>
              <a:rect l="0" t="0" r="0" b="0"/>
              <a:pathLst>
                <a:path h="1700228">
                  <a:moveTo>
                    <a:pt x="0" y="1700228"/>
                  </a:moveTo>
                  <a:lnTo>
                    <a:pt x="0" y="1700157"/>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0" name="Picture 19">
              <a:extLst>
                <a:ext uri="{FF2B5EF4-FFF2-40B4-BE49-F238E27FC236}">
                  <a16:creationId xmlns:a16="http://schemas.microsoft.com/office/drawing/2014/main" id="{24F6C0B8-E83F-4FAA-8D75-A08E6D5987D1}"/>
                </a:ext>
              </a:extLst>
            </p:cNvPr>
            <p:cNvPicPr/>
            <p:nvPr/>
          </p:nvPicPr>
          <p:blipFill>
            <a:blip r:embed="rId3"/>
            <a:stretch>
              <a:fillRect/>
            </a:stretch>
          </p:blipFill>
          <p:spPr>
            <a:xfrm>
              <a:off x="93892" y="65952"/>
              <a:ext cx="4389120" cy="1559052"/>
            </a:xfrm>
            <a:prstGeom prst="rect">
              <a:avLst/>
            </a:prstGeom>
          </p:spPr>
        </p:pic>
      </p:grpSp>
      <p:sp>
        <p:nvSpPr>
          <p:cNvPr id="2" name="TextBox 1">
            <a:extLst>
              <a:ext uri="{FF2B5EF4-FFF2-40B4-BE49-F238E27FC236}">
                <a16:creationId xmlns:a16="http://schemas.microsoft.com/office/drawing/2014/main" id="{FA9026AE-9796-4804-94E7-E7903DFE362C}"/>
              </a:ext>
            </a:extLst>
          </p:cNvPr>
          <p:cNvSpPr txBox="1"/>
          <p:nvPr/>
        </p:nvSpPr>
        <p:spPr>
          <a:xfrm>
            <a:off x="677334" y="5631637"/>
            <a:ext cx="4638945" cy="338554"/>
          </a:xfrm>
          <a:prstGeom prst="rect">
            <a:avLst/>
          </a:prstGeom>
          <a:noFill/>
        </p:spPr>
        <p:txBody>
          <a:bodyPr wrap="square" rtlCol="0">
            <a:spAutoFit/>
          </a:bodyPr>
          <a:lstStyle/>
          <a:p>
            <a:r>
              <a:rPr lang="en-US" sz="1600" dirty="0"/>
              <a:t>Good for range query</a:t>
            </a:r>
          </a:p>
        </p:txBody>
      </p:sp>
    </p:spTree>
    <p:extLst>
      <p:ext uri="{BB962C8B-B14F-4D97-AF65-F5344CB8AC3E}">
        <p14:creationId xmlns:p14="http://schemas.microsoft.com/office/powerpoint/2010/main" val="3325502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Partitioning by Hash of Key</a:t>
            </a:r>
            <a:endParaRPr lang="en-US" dirty="0"/>
          </a:p>
        </p:txBody>
      </p:sp>
      <p:grpSp>
        <p:nvGrpSpPr>
          <p:cNvPr id="11" name="Group 10">
            <a:extLst>
              <a:ext uri="{FF2B5EF4-FFF2-40B4-BE49-F238E27FC236}">
                <a16:creationId xmlns:a16="http://schemas.microsoft.com/office/drawing/2014/main" id="{FDEA8366-F3C0-4727-8124-9698260C34A7}"/>
              </a:ext>
            </a:extLst>
          </p:cNvPr>
          <p:cNvGrpSpPr/>
          <p:nvPr/>
        </p:nvGrpSpPr>
        <p:grpSpPr>
          <a:xfrm>
            <a:off x="677334" y="1524000"/>
            <a:ext cx="7935038" cy="3739116"/>
            <a:chOff x="0" y="0"/>
            <a:chExt cx="4576905" cy="1514299"/>
          </a:xfrm>
        </p:grpSpPr>
        <p:sp>
          <p:nvSpPr>
            <p:cNvPr id="12" name="Shape 18522">
              <a:extLst>
                <a:ext uri="{FF2B5EF4-FFF2-40B4-BE49-F238E27FC236}">
                  <a16:creationId xmlns:a16="http://schemas.microsoft.com/office/drawing/2014/main" id="{FF904496-AEA3-4D9C-9729-7686E41AF34A}"/>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8524">
              <a:extLst>
                <a:ext uri="{FF2B5EF4-FFF2-40B4-BE49-F238E27FC236}">
                  <a16:creationId xmlns:a16="http://schemas.microsoft.com/office/drawing/2014/main" id="{1E5617D4-BF87-4E23-91DF-E30581DFC695}"/>
                </a:ext>
              </a:extLst>
            </p:cNvPr>
            <p:cNvSpPr/>
            <p:nvPr/>
          </p:nvSpPr>
          <p:spPr>
            <a:xfrm>
              <a:off x="4576040" y="0"/>
              <a:ext cx="0" cy="1514299"/>
            </a:xfrm>
            <a:custGeom>
              <a:avLst/>
              <a:gdLst/>
              <a:ahLst/>
              <a:cxnLst/>
              <a:rect l="0" t="0" r="0" b="0"/>
              <a:pathLst>
                <a:path h="1514299">
                  <a:moveTo>
                    <a:pt x="0" y="1514299"/>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18526">
              <a:extLst>
                <a:ext uri="{FF2B5EF4-FFF2-40B4-BE49-F238E27FC236}">
                  <a16:creationId xmlns:a16="http://schemas.microsoft.com/office/drawing/2014/main" id="{78CE2B6A-68D3-45B2-934E-407C54984ECF}"/>
                </a:ext>
              </a:extLst>
            </p:cNvPr>
            <p:cNvSpPr/>
            <p:nvPr/>
          </p:nvSpPr>
          <p:spPr>
            <a:xfrm>
              <a:off x="0" y="1513435"/>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18528">
              <a:extLst>
                <a:ext uri="{FF2B5EF4-FFF2-40B4-BE49-F238E27FC236}">
                  <a16:creationId xmlns:a16="http://schemas.microsoft.com/office/drawing/2014/main" id="{845C5573-0C14-464C-84A5-A0038F49B5CE}"/>
                </a:ext>
              </a:extLst>
            </p:cNvPr>
            <p:cNvSpPr/>
            <p:nvPr/>
          </p:nvSpPr>
          <p:spPr>
            <a:xfrm>
              <a:off x="865" y="0"/>
              <a:ext cx="0" cy="1514299"/>
            </a:xfrm>
            <a:custGeom>
              <a:avLst/>
              <a:gdLst/>
              <a:ahLst/>
              <a:cxnLst/>
              <a:rect l="0" t="0" r="0" b="0"/>
              <a:pathLst>
                <a:path h="1514299">
                  <a:moveTo>
                    <a:pt x="0" y="1514299"/>
                  </a:moveTo>
                  <a:lnTo>
                    <a:pt x="0" y="1514229"/>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6" name="Picture 15">
              <a:extLst>
                <a:ext uri="{FF2B5EF4-FFF2-40B4-BE49-F238E27FC236}">
                  <a16:creationId xmlns:a16="http://schemas.microsoft.com/office/drawing/2014/main" id="{7DD0CAD2-4598-48FF-BB7D-12C3460079AD}"/>
                </a:ext>
              </a:extLst>
            </p:cNvPr>
            <p:cNvPicPr/>
            <p:nvPr/>
          </p:nvPicPr>
          <p:blipFill>
            <a:blip r:embed="rId3"/>
            <a:stretch>
              <a:fillRect/>
            </a:stretch>
          </p:blipFill>
          <p:spPr>
            <a:xfrm>
              <a:off x="93892" y="65952"/>
              <a:ext cx="4389120" cy="1373124"/>
            </a:xfrm>
            <a:prstGeom prst="rect">
              <a:avLst/>
            </a:prstGeom>
          </p:spPr>
        </p:pic>
      </p:grpSp>
      <p:sp>
        <p:nvSpPr>
          <p:cNvPr id="2" name="TextBox 1">
            <a:extLst>
              <a:ext uri="{FF2B5EF4-FFF2-40B4-BE49-F238E27FC236}">
                <a16:creationId xmlns:a16="http://schemas.microsoft.com/office/drawing/2014/main" id="{CDF5487D-FF30-4C70-AEC8-067A5A3915AF}"/>
              </a:ext>
            </a:extLst>
          </p:cNvPr>
          <p:cNvSpPr txBox="1"/>
          <p:nvPr/>
        </p:nvSpPr>
        <p:spPr>
          <a:xfrm>
            <a:off x="677334" y="5611858"/>
            <a:ext cx="5011080" cy="338554"/>
          </a:xfrm>
          <a:prstGeom prst="rect">
            <a:avLst/>
          </a:prstGeom>
          <a:noFill/>
        </p:spPr>
        <p:txBody>
          <a:bodyPr wrap="square" rtlCol="0">
            <a:spAutoFit/>
          </a:bodyPr>
          <a:lstStyle/>
          <a:p>
            <a:r>
              <a:rPr lang="en-US" sz="1600" dirty="0"/>
              <a:t>Distribute evenly</a:t>
            </a:r>
          </a:p>
        </p:txBody>
      </p:sp>
    </p:spTree>
    <p:extLst>
      <p:ext uri="{BB962C8B-B14F-4D97-AF65-F5344CB8AC3E}">
        <p14:creationId xmlns:p14="http://schemas.microsoft.com/office/powerpoint/2010/main" val="3984595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Relational Model</a:t>
            </a:r>
            <a:endParaRPr lang="en-US" dirty="0"/>
          </a:p>
        </p:txBody>
      </p:sp>
      <p:pic>
        <p:nvPicPr>
          <p:cNvPr id="6" name="Picture 5">
            <a:extLst>
              <a:ext uri="{FF2B5EF4-FFF2-40B4-BE49-F238E27FC236}">
                <a16:creationId xmlns:a16="http://schemas.microsoft.com/office/drawing/2014/main" id="{BADBF396-02F3-469A-AC84-8D68D952D20D}"/>
              </a:ext>
            </a:extLst>
          </p:cNvPr>
          <p:cNvPicPr/>
          <p:nvPr/>
        </p:nvPicPr>
        <p:blipFill>
          <a:blip r:embed="rId3"/>
          <a:stretch>
            <a:fillRect/>
          </a:stretch>
        </p:blipFill>
        <p:spPr>
          <a:xfrm>
            <a:off x="677334" y="2153285"/>
            <a:ext cx="6171141" cy="3056890"/>
          </a:xfrm>
          <a:prstGeom prst="rect">
            <a:avLst/>
          </a:prstGeom>
        </p:spPr>
      </p:pic>
      <p:sp>
        <p:nvSpPr>
          <p:cNvPr id="2" name="TextBox 1">
            <a:extLst>
              <a:ext uri="{FF2B5EF4-FFF2-40B4-BE49-F238E27FC236}">
                <a16:creationId xmlns:a16="http://schemas.microsoft.com/office/drawing/2014/main" id="{7CBBA4A7-672B-49AF-A702-D79BF9B25414}"/>
              </a:ext>
            </a:extLst>
          </p:cNvPr>
          <p:cNvSpPr txBox="1"/>
          <p:nvPr/>
        </p:nvSpPr>
        <p:spPr>
          <a:xfrm>
            <a:off x="677334" y="1746250"/>
            <a:ext cx="3086100" cy="368300"/>
          </a:xfrm>
          <a:prstGeom prst="rect">
            <a:avLst/>
          </a:prstGeom>
          <a:noFill/>
        </p:spPr>
        <p:txBody>
          <a:bodyPr wrap="square" rtlCol="0">
            <a:spAutoFit/>
          </a:bodyPr>
          <a:lstStyle/>
          <a:p>
            <a:r>
              <a:rPr lang="en-US" dirty="0"/>
              <a:t>An example of Tweet</a:t>
            </a:r>
          </a:p>
        </p:txBody>
      </p:sp>
      <p:sp>
        <p:nvSpPr>
          <p:cNvPr id="7" name="TextBox 6">
            <a:extLst>
              <a:ext uri="{FF2B5EF4-FFF2-40B4-BE49-F238E27FC236}">
                <a16:creationId xmlns:a16="http://schemas.microsoft.com/office/drawing/2014/main" id="{7F46A969-CB5E-44DF-AE8A-6B8269FA51A2}"/>
              </a:ext>
            </a:extLst>
          </p:cNvPr>
          <p:cNvSpPr txBox="1"/>
          <p:nvPr/>
        </p:nvSpPr>
        <p:spPr>
          <a:xfrm>
            <a:off x="677333" y="5848985"/>
            <a:ext cx="6533091"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t>We need join to get the whole picture of the data.</a:t>
            </a:r>
          </a:p>
        </p:txBody>
      </p:sp>
    </p:spTree>
    <p:extLst>
      <p:ext uri="{BB962C8B-B14F-4D97-AF65-F5344CB8AC3E}">
        <p14:creationId xmlns:p14="http://schemas.microsoft.com/office/powerpoint/2010/main" val="18182509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151818"/>
            <a:ext cx="8596668" cy="914400"/>
          </a:xfrm>
        </p:spPr>
        <p:txBody>
          <a:bodyPr>
            <a:normAutofit/>
          </a:bodyPr>
          <a:lstStyle/>
          <a:p>
            <a:r>
              <a:rPr lang="en-US" b="1" dirty="0"/>
              <a:t>Rebalancing Partitions</a:t>
            </a:r>
            <a:endParaRPr lang="en-US" dirty="0"/>
          </a:p>
        </p:txBody>
      </p:sp>
      <p:sp>
        <p:nvSpPr>
          <p:cNvPr id="2" name="TextBox 1">
            <a:extLst>
              <a:ext uri="{FF2B5EF4-FFF2-40B4-BE49-F238E27FC236}">
                <a16:creationId xmlns:a16="http://schemas.microsoft.com/office/drawing/2014/main" id="{A6EFE413-937A-4B8B-9702-738ECB5E5A6C}"/>
              </a:ext>
            </a:extLst>
          </p:cNvPr>
          <p:cNvSpPr txBox="1"/>
          <p:nvPr/>
        </p:nvSpPr>
        <p:spPr>
          <a:xfrm>
            <a:off x="677334" y="856237"/>
            <a:ext cx="8031908" cy="1836400"/>
          </a:xfrm>
          <a:prstGeom prst="rect">
            <a:avLst/>
          </a:prstGeom>
          <a:noFill/>
        </p:spPr>
        <p:txBody>
          <a:bodyPr wrap="square" rtlCol="0">
            <a:spAutoFit/>
          </a:bodyPr>
          <a:lstStyle/>
          <a:p>
            <a:pPr marL="342900" indent="-342900">
              <a:spcBef>
                <a:spcPts val="1000"/>
              </a:spcBef>
              <a:buClr>
                <a:srgbClr val="90C226"/>
              </a:buClr>
              <a:buSzPct val="80000"/>
              <a:buFont typeface="Wingdings 3" charset="2"/>
              <a:buChar char=""/>
            </a:pPr>
            <a:r>
              <a:rPr lang="en-US" dirty="0"/>
              <a:t>Strategies for Rebalancing</a:t>
            </a:r>
          </a:p>
          <a:p>
            <a:pPr marL="800100" lvl="1" indent="-342900">
              <a:spcBef>
                <a:spcPts val="1000"/>
              </a:spcBef>
              <a:buClr>
                <a:srgbClr val="90C226"/>
              </a:buClr>
              <a:buSzPct val="80000"/>
              <a:buFont typeface="Wingdings 3" charset="2"/>
              <a:buChar char=""/>
            </a:pPr>
            <a:r>
              <a:rPr lang="en-US" sz="1600" dirty="0"/>
              <a:t>How not to do it: hash mod N</a:t>
            </a:r>
          </a:p>
          <a:p>
            <a:pPr marL="800100" lvl="1" indent="-342900">
              <a:spcBef>
                <a:spcPts val="1000"/>
              </a:spcBef>
              <a:buClr>
                <a:srgbClr val="90C226"/>
              </a:buClr>
              <a:buSzPct val="80000"/>
              <a:buFont typeface="Wingdings 3" charset="2"/>
              <a:buChar char=""/>
            </a:pPr>
            <a:r>
              <a:rPr lang="en-US" sz="1600" dirty="0"/>
              <a:t>Fixed number of partitions.</a:t>
            </a:r>
          </a:p>
          <a:p>
            <a:pPr marL="800100" lvl="1" indent="-342900">
              <a:spcBef>
                <a:spcPts val="1000"/>
              </a:spcBef>
              <a:buClr>
                <a:srgbClr val="90C226"/>
              </a:buClr>
              <a:buSzPct val="80000"/>
              <a:buFont typeface="Wingdings 3" charset="2"/>
              <a:buChar char=""/>
            </a:pPr>
            <a:r>
              <a:rPr lang="en-US" sz="1600" dirty="0"/>
              <a:t>Dynamic partitioning</a:t>
            </a:r>
          </a:p>
          <a:p>
            <a:pPr marL="800100" lvl="1" indent="-342900">
              <a:spcBef>
                <a:spcPts val="1000"/>
              </a:spcBef>
              <a:buClr>
                <a:srgbClr val="90C226"/>
              </a:buClr>
              <a:buSzPct val="80000"/>
              <a:buFont typeface="Wingdings 3" charset="2"/>
              <a:buChar char=""/>
            </a:pPr>
            <a:r>
              <a:rPr lang="en-US" sz="1400" dirty="0"/>
              <a:t>Partitioning proportionally to nodes</a:t>
            </a:r>
          </a:p>
        </p:txBody>
      </p:sp>
      <p:grpSp>
        <p:nvGrpSpPr>
          <p:cNvPr id="5" name="Group 4">
            <a:extLst>
              <a:ext uri="{FF2B5EF4-FFF2-40B4-BE49-F238E27FC236}">
                <a16:creationId xmlns:a16="http://schemas.microsoft.com/office/drawing/2014/main" id="{CC793CC6-CB50-4B4A-BD58-7109D7616782}"/>
              </a:ext>
            </a:extLst>
          </p:cNvPr>
          <p:cNvGrpSpPr/>
          <p:nvPr/>
        </p:nvGrpSpPr>
        <p:grpSpPr>
          <a:xfrm>
            <a:off x="677334" y="3131353"/>
            <a:ext cx="7095066" cy="3024899"/>
            <a:chOff x="0" y="0"/>
            <a:chExt cx="4576905" cy="2514043"/>
          </a:xfrm>
        </p:grpSpPr>
        <p:sp>
          <p:nvSpPr>
            <p:cNvPr id="6" name="Shape 19033">
              <a:extLst>
                <a:ext uri="{FF2B5EF4-FFF2-40B4-BE49-F238E27FC236}">
                  <a16:creationId xmlns:a16="http://schemas.microsoft.com/office/drawing/2014/main" id="{3DD6E9CC-0EEF-4741-81A3-EC9056B2C3AF}"/>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19035">
              <a:extLst>
                <a:ext uri="{FF2B5EF4-FFF2-40B4-BE49-F238E27FC236}">
                  <a16:creationId xmlns:a16="http://schemas.microsoft.com/office/drawing/2014/main" id="{F452C625-E20E-4FCB-94EF-BF1F01CE1599}"/>
                </a:ext>
              </a:extLst>
            </p:cNvPr>
            <p:cNvSpPr/>
            <p:nvPr/>
          </p:nvSpPr>
          <p:spPr>
            <a:xfrm>
              <a:off x="4576040" y="0"/>
              <a:ext cx="0" cy="2514043"/>
            </a:xfrm>
            <a:custGeom>
              <a:avLst/>
              <a:gdLst/>
              <a:ahLst/>
              <a:cxnLst/>
              <a:rect l="0" t="0" r="0" b="0"/>
              <a:pathLst>
                <a:path h="2514043">
                  <a:moveTo>
                    <a:pt x="0" y="2514043"/>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19037">
              <a:extLst>
                <a:ext uri="{FF2B5EF4-FFF2-40B4-BE49-F238E27FC236}">
                  <a16:creationId xmlns:a16="http://schemas.microsoft.com/office/drawing/2014/main" id="{2792E750-4840-4AE0-86C2-75B9719FA1E2}"/>
                </a:ext>
              </a:extLst>
            </p:cNvPr>
            <p:cNvSpPr/>
            <p:nvPr/>
          </p:nvSpPr>
          <p:spPr>
            <a:xfrm>
              <a:off x="0" y="2513179"/>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19039">
              <a:extLst>
                <a:ext uri="{FF2B5EF4-FFF2-40B4-BE49-F238E27FC236}">
                  <a16:creationId xmlns:a16="http://schemas.microsoft.com/office/drawing/2014/main" id="{E61BF795-57CA-4155-90BB-8B4EB1D2D855}"/>
                </a:ext>
              </a:extLst>
            </p:cNvPr>
            <p:cNvSpPr/>
            <p:nvPr/>
          </p:nvSpPr>
          <p:spPr>
            <a:xfrm>
              <a:off x="865" y="0"/>
              <a:ext cx="0" cy="2514043"/>
            </a:xfrm>
            <a:custGeom>
              <a:avLst/>
              <a:gdLst/>
              <a:ahLst/>
              <a:cxnLst/>
              <a:rect l="0" t="0" r="0" b="0"/>
              <a:pathLst>
                <a:path h="2514043">
                  <a:moveTo>
                    <a:pt x="0" y="2514043"/>
                  </a:moveTo>
                  <a:lnTo>
                    <a:pt x="0" y="2513972"/>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a:extLst>
                <a:ext uri="{FF2B5EF4-FFF2-40B4-BE49-F238E27FC236}">
                  <a16:creationId xmlns:a16="http://schemas.microsoft.com/office/drawing/2014/main" id="{D96BA061-117F-48D5-A5A8-0DD78606AB54}"/>
                </a:ext>
              </a:extLst>
            </p:cNvPr>
            <p:cNvPicPr/>
            <p:nvPr/>
          </p:nvPicPr>
          <p:blipFill>
            <a:blip r:embed="rId3"/>
            <a:stretch>
              <a:fillRect/>
            </a:stretch>
          </p:blipFill>
          <p:spPr>
            <a:xfrm>
              <a:off x="93892" y="65952"/>
              <a:ext cx="4389120" cy="2372868"/>
            </a:xfrm>
            <a:prstGeom prst="rect">
              <a:avLst/>
            </a:prstGeom>
          </p:spPr>
        </p:pic>
      </p:grpSp>
    </p:spTree>
    <p:extLst>
      <p:ext uri="{BB962C8B-B14F-4D97-AF65-F5344CB8AC3E}">
        <p14:creationId xmlns:p14="http://schemas.microsoft.com/office/powerpoint/2010/main" val="1828668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FF9C69-D80A-433D-AF66-9A0ADC85EEF0}"/>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a:r>
              <a:rPr lang="en-US" sz="3100" kern="1200" dirty="0">
                <a:solidFill>
                  <a:srgbClr val="FFFFFF"/>
                </a:solidFill>
                <a:latin typeface="+mj-lt"/>
                <a:ea typeface="+mj-ea"/>
                <a:cs typeface="+mj-cs"/>
              </a:rPr>
              <a:t>Consistent hash</a:t>
            </a:r>
          </a:p>
        </p:txBody>
      </p:sp>
      <p:pic>
        <p:nvPicPr>
          <p:cNvPr id="4098" name="Picture 2" descr="The Power of Consistency: A Closer Look at Consistent Hashing in Practice |  by Matthew MacFarquhar | Dev Genius">
            <a:extLst>
              <a:ext uri="{FF2B5EF4-FFF2-40B4-BE49-F238E27FC236}">
                <a16:creationId xmlns:a16="http://schemas.microsoft.com/office/drawing/2014/main" id="{326219AF-B865-8B8B-5C36-3D6415E20B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62776" y="643466"/>
            <a:ext cx="6609780" cy="556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93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599"/>
            <a:ext cx="8626154" cy="1091609"/>
          </a:xfrm>
        </p:spPr>
        <p:txBody>
          <a:bodyPr>
            <a:normAutofit/>
          </a:bodyPr>
          <a:lstStyle/>
          <a:p>
            <a:r>
              <a:rPr lang="en-US" b="1" dirty="0"/>
              <a:t>Request Routing</a:t>
            </a:r>
          </a:p>
        </p:txBody>
      </p:sp>
      <p:grpSp>
        <p:nvGrpSpPr>
          <p:cNvPr id="10" name="Group 9">
            <a:extLst>
              <a:ext uri="{FF2B5EF4-FFF2-40B4-BE49-F238E27FC236}">
                <a16:creationId xmlns:a16="http://schemas.microsoft.com/office/drawing/2014/main" id="{B6BE6633-82D1-4EFD-BC71-20D68B02FA8D}"/>
              </a:ext>
            </a:extLst>
          </p:cNvPr>
          <p:cNvGrpSpPr/>
          <p:nvPr/>
        </p:nvGrpSpPr>
        <p:grpSpPr>
          <a:xfrm>
            <a:off x="677334" y="1701208"/>
            <a:ext cx="7467206" cy="3795825"/>
            <a:chOff x="0" y="0"/>
            <a:chExt cx="4576905" cy="2093419"/>
          </a:xfrm>
        </p:grpSpPr>
        <p:sp>
          <p:nvSpPr>
            <p:cNvPr id="17" name="Shape 19252">
              <a:extLst>
                <a:ext uri="{FF2B5EF4-FFF2-40B4-BE49-F238E27FC236}">
                  <a16:creationId xmlns:a16="http://schemas.microsoft.com/office/drawing/2014/main" id="{02D81B68-1A57-4677-8806-50F9A60D7FCD}"/>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8" name="Shape 19254">
              <a:extLst>
                <a:ext uri="{FF2B5EF4-FFF2-40B4-BE49-F238E27FC236}">
                  <a16:creationId xmlns:a16="http://schemas.microsoft.com/office/drawing/2014/main" id="{25C93476-902D-40B7-8BEB-8FA5B92AD789}"/>
                </a:ext>
              </a:extLst>
            </p:cNvPr>
            <p:cNvSpPr/>
            <p:nvPr/>
          </p:nvSpPr>
          <p:spPr>
            <a:xfrm>
              <a:off x="4576040" y="0"/>
              <a:ext cx="0" cy="2093419"/>
            </a:xfrm>
            <a:custGeom>
              <a:avLst/>
              <a:gdLst/>
              <a:ahLst/>
              <a:cxnLst/>
              <a:rect l="0" t="0" r="0" b="0"/>
              <a:pathLst>
                <a:path h="2093419">
                  <a:moveTo>
                    <a:pt x="0" y="2093419"/>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19256">
              <a:extLst>
                <a:ext uri="{FF2B5EF4-FFF2-40B4-BE49-F238E27FC236}">
                  <a16:creationId xmlns:a16="http://schemas.microsoft.com/office/drawing/2014/main" id="{996EA211-9F88-4ABE-8ECF-5829BA13BED2}"/>
                </a:ext>
              </a:extLst>
            </p:cNvPr>
            <p:cNvSpPr/>
            <p:nvPr/>
          </p:nvSpPr>
          <p:spPr>
            <a:xfrm>
              <a:off x="0" y="2092555"/>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Shape 19258">
              <a:extLst>
                <a:ext uri="{FF2B5EF4-FFF2-40B4-BE49-F238E27FC236}">
                  <a16:creationId xmlns:a16="http://schemas.microsoft.com/office/drawing/2014/main" id="{844650C2-4C63-4B3D-9041-7F7C2C35F4D7}"/>
                </a:ext>
              </a:extLst>
            </p:cNvPr>
            <p:cNvSpPr/>
            <p:nvPr/>
          </p:nvSpPr>
          <p:spPr>
            <a:xfrm>
              <a:off x="865" y="0"/>
              <a:ext cx="0" cy="2093419"/>
            </a:xfrm>
            <a:custGeom>
              <a:avLst/>
              <a:gdLst/>
              <a:ahLst/>
              <a:cxnLst/>
              <a:rect l="0" t="0" r="0" b="0"/>
              <a:pathLst>
                <a:path h="2093419">
                  <a:moveTo>
                    <a:pt x="0" y="2093419"/>
                  </a:moveTo>
                  <a:lnTo>
                    <a:pt x="0" y="2093348"/>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1" name="Picture 20">
              <a:extLst>
                <a:ext uri="{FF2B5EF4-FFF2-40B4-BE49-F238E27FC236}">
                  <a16:creationId xmlns:a16="http://schemas.microsoft.com/office/drawing/2014/main" id="{FB02282F-708D-4A4F-B32D-A43240174F1B}"/>
                </a:ext>
              </a:extLst>
            </p:cNvPr>
            <p:cNvPicPr/>
            <p:nvPr/>
          </p:nvPicPr>
          <p:blipFill>
            <a:blip r:embed="rId3"/>
            <a:stretch>
              <a:fillRect/>
            </a:stretch>
          </p:blipFill>
          <p:spPr>
            <a:xfrm>
              <a:off x="93892" y="65952"/>
              <a:ext cx="4389120" cy="1952244"/>
            </a:xfrm>
            <a:prstGeom prst="rect">
              <a:avLst/>
            </a:prstGeom>
          </p:spPr>
        </p:pic>
      </p:grpSp>
    </p:spTree>
    <p:extLst>
      <p:ext uri="{BB962C8B-B14F-4D97-AF65-F5344CB8AC3E}">
        <p14:creationId xmlns:p14="http://schemas.microsoft.com/office/powerpoint/2010/main" val="703119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599"/>
            <a:ext cx="8626154" cy="1091609"/>
          </a:xfrm>
        </p:spPr>
        <p:txBody>
          <a:bodyPr>
            <a:normAutofit/>
          </a:bodyPr>
          <a:lstStyle/>
          <a:p>
            <a:r>
              <a:rPr lang="en-US" b="1" dirty="0"/>
              <a:t>Request Routing – Zoo Keeper</a:t>
            </a:r>
          </a:p>
        </p:txBody>
      </p:sp>
      <p:grpSp>
        <p:nvGrpSpPr>
          <p:cNvPr id="11" name="Group 10">
            <a:extLst>
              <a:ext uri="{FF2B5EF4-FFF2-40B4-BE49-F238E27FC236}">
                <a16:creationId xmlns:a16="http://schemas.microsoft.com/office/drawing/2014/main" id="{F112D1C8-2B34-4129-81A1-A6BD6BB6F273}"/>
              </a:ext>
            </a:extLst>
          </p:cNvPr>
          <p:cNvGrpSpPr/>
          <p:nvPr/>
        </p:nvGrpSpPr>
        <p:grpSpPr>
          <a:xfrm>
            <a:off x="677334" y="1626780"/>
            <a:ext cx="7594796" cy="3732029"/>
            <a:chOff x="0" y="0"/>
            <a:chExt cx="4576905" cy="2061415"/>
          </a:xfrm>
        </p:grpSpPr>
        <p:sp>
          <p:nvSpPr>
            <p:cNvPr id="12" name="Shape 19260">
              <a:extLst>
                <a:ext uri="{FF2B5EF4-FFF2-40B4-BE49-F238E27FC236}">
                  <a16:creationId xmlns:a16="http://schemas.microsoft.com/office/drawing/2014/main" id="{73259DAF-4364-458D-9139-E7901BF7F62F}"/>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3" name="Shape 19262">
              <a:extLst>
                <a:ext uri="{FF2B5EF4-FFF2-40B4-BE49-F238E27FC236}">
                  <a16:creationId xmlns:a16="http://schemas.microsoft.com/office/drawing/2014/main" id="{9235D797-73F1-4450-A348-C3782085DFCB}"/>
                </a:ext>
              </a:extLst>
            </p:cNvPr>
            <p:cNvSpPr/>
            <p:nvPr/>
          </p:nvSpPr>
          <p:spPr>
            <a:xfrm>
              <a:off x="4576040" y="0"/>
              <a:ext cx="0" cy="2061415"/>
            </a:xfrm>
            <a:custGeom>
              <a:avLst/>
              <a:gdLst/>
              <a:ahLst/>
              <a:cxnLst/>
              <a:rect l="0" t="0" r="0" b="0"/>
              <a:pathLst>
                <a:path h="2061415">
                  <a:moveTo>
                    <a:pt x="0" y="2061415"/>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Shape 19264">
              <a:extLst>
                <a:ext uri="{FF2B5EF4-FFF2-40B4-BE49-F238E27FC236}">
                  <a16:creationId xmlns:a16="http://schemas.microsoft.com/office/drawing/2014/main" id="{80384429-87F8-4952-8DD6-64A35750812E}"/>
                </a:ext>
              </a:extLst>
            </p:cNvPr>
            <p:cNvSpPr/>
            <p:nvPr/>
          </p:nvSpPr>
          <p:spPr>
            <a:xfrm>
              <a:off x="0" y="2060551"/>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19266">
              <a:extLst>
                <a:ext uri="{FF2B5EF4-FFF2-40B4-BE49-F238E27FC236}">
                  <a16:creationId xmlns:a16="http://schemas.microsoft.com/office/drawing/2014/main" id="{B1B92E0D-C9A5-495D-B3A8-0898FA561325}"/>
                </a:ext>
              </a:extLst>
            </p:cNvPr>
            <p:cNvSpPr/>
            <p:nvPr/>
          </p:nvSpPr>
          <p:spPr>
            <a:xfrm>
              <a:off x="865" y="0"/>
              <a:ext cx="0" cy="2061415"/>
            </a:xfrm>
            <a:custGeom>
              <a:avLst/>
              <a:gdLst/>
              <a:ahLst/>
              <a:cxnLst/>
              <a:rect l="0" t="0" r="0" b="0"/>
              <a:pathLst>
                <a:path h="2061415">
                  <a:moveTo>
                    <a:pt x="0" y="2061415"/>
                  </a:moveTo>
                  <a:lnTo>
                    <a:pt x="0" y="2061345"/>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6" name="Picture 15">
              <a:extLst>
                <a:ext uri="{FF2B5EF4-FFF2-40B4-BE49-F238E27FC236}">
                  <a16:creationId xmlns:a16="http://schemas.microsoft.com/office/drawing/2014/main" id="{0CA453BC-0F34-45B2-9B6A-519E88FF20DB}"/>
                </a:ext>
              </a:extLst>
            </p:cNvPr>
            <p:cNvPicPr/>
            <p:nvPr/>
          </p:nvPicPr>
          <p:blipFill>
            <a:blip r:embed="rId3"/>
            <a:stretch>
              <a:fillRect/>
            </a:stretch>
          </p:blipFill>
          <p:spPr>
            <a:xfrm>
              <a:off x="93892" y="65953"/>
              <a:ext cx="4389120" cy="1920240"/>
            </a:xfrm>
            <a:prstGeom prst="rect">
              <a:avLst/>
            </a:prstGeom>
          </p:spPr>
        </p:pic>
      </p:grpSp>
    </p:spTree>
    <p:extLst>
      <p:ext uri="{BB962C8B-B14F-4D97-AF65-F5344CB8AC3E}">
        <p14:creationId xmlns:p14="http://schemas.microsoft.com/office/powerpoint/2010/main" val="397016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7514C-EF2A-4562-B987-4C37D5AC3966}"/>
              </a:ext>
            </a:extLst>
          </p:cNvPr>
          <p:cNvSpPr>
            <a:spLocks noGrp="1"/>
          </p:cNvSpPr>
          <p:nvPr>
            <p:ph type="title"/>
          </p:nvPr>
        </p:nvSpPr>
        <p:spPr/>
        <p:txBody>
          <a:bodyPr>
            <a:normAutofit/>
          </a:bodyPr>
          <a:lstStyle/>
          <a:p>
            <a:r>
              <a:rPr lang="en-US" dirty="0"/>
              <a:t>Transaction</a:t>
            </a:r>
          </a:p>
        </p:txBody>
      </p:sp>
    </p:spTree>
    <p:extLst>
      <p:ext uri="{BB962C8B-B14F-4D97-AF65-F5344CB8AC3E}">
        <p14:creationId xmlns:p14="http://schemas.microsoft.com/office/powerpoint/2010/main" val="1718629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cal user interface, application">
            <a:extLst>
              <a:ext uri="{FF2B5EF4-FFF2-40B4-BE49-F238E27FC236}">
                <a16:creationId xmlns:a16="http://schemas.microsoft.com/office/drawing/2014/main" id="{166F83E2-C62D-8B09-EF14-967C183183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7575" y="0"/>
            <a:ext cx="52752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0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The Meaning of ACID</a:t>
            </a:r>
            <a:endParaRPr lang="en-US" dirty="0"/>
          </a:p>
        </p:txBody>
      </p:sp>
      <p:sp>
        <p:nvSpPr>
          <p:cNvPr id="2" name="TextBox 1">
            <a:extLst>
              <a:ext uri="{FF2B5EF4-FFF2-40B4-BE49-F238E27FC236}">
                <a16:creationId xmlns:a16="http://schemas.microsoft.com/office/drawing/2014/main" id="{A6EFE413-937A-4B8B-9702-738ECB5E5A6C}"/>
              </a:ext>
            </a:extLst>
          </p:cNvPr>
          <p:cNvSpPr txBox="1"/>
          <p:nvPr/>
        </p:nvSpPr>
        <p:spPr>
          <a:xfrm>
            <a:off x="677334" y="1524000"/>
            <a:ext cx="8031908" cy="4314001"/>
          </a:xfrm>
          <a:prstGeom prst="rect">
            <a:avLst/>
          </a:prstGeom>
          <a:noFill/>
        </p:spPr>
        <p:txBody>
          <a:bodyPr wrap="square" rtlCol="0">
            <a:spAutoFit/>
          </a:bodyPr>
          <a:lstStyle/>
          <a:p>
            <a:pPr marL="342900" indent="-342900">
              <a:spcBef>
                <a:spcPts val="1000"/>
              </a:spcBef>
              <a:buClr>
                <a:srgbClr val="90C226"/>
              </a:buClr>
              <a:buSzPct val="80000"/>
              <a:buFont typeface="Wingdings 3" charset="2"/>
              <a:buChar char=""/>
            </a:pPr>
            <a:r>
              <a:rPr lang="en-US" b="1" dirty="0"/>
              <a:t>Atomicity</a:t>
            </a:r>
          </a:p>
          <a:p>
            <a:pPr marL="800100" lvl="1" indent="-342900">
              <a:spcBef>
                <a:spcPts val="1000"/>
              </a:spcBef>
              <a:buClr>
                <a:srgbClr val="90C226"/>
              </a:buClr>
              <a:buSzPct val="80000"/>
              <a:buFont typeface="Wingdings 3" charset="2"/>
              <a:buChar char=""/>
            </a:pPr>
            <a:r>
              <a:rPr lang="en-US" sz="1600" dirty="0"/>
              <a:t>atomic refers to something that cannot be broken down into smaller parts. </a:t>
            </a:r>
          </a:p>
          <a:p>
            <a:pPr marL="342900" indent="-342900">
              <a:spcBef>
                <a:spcPts val="1000"/>
              </a:spcBef>
              <a:buClr>
                <a:srgbClr val="90C226"/>
              </a:buClr>
              <a:buSzPct val="80000"/>
              <a:buFont typeface="Wingdings 3" charset="2"/>
              <a:buChar char=""/>
            </a:pPr>
            <a:r>
              <a:rPr lang="en-US" b="1" dirty="0"/>
              <a:t>Consistency</a:t>
            </a:r>
          </a:p>
          <a:p>
            <a:pPr marL="800100" lvl="1" indent="-342900">
              <a:spcBef>
                <a:spcPts val="1000"/>
              </a:spcBef>
              <a:buClr>
                <a:srgbClr val="90C226"/>
              </a:buClr>
              <a:buSzPct val="80000"/>
              <a:buFont typeface="Wingdings 3" charset="2"/>
              <a:buChar char=""/>
            </a:pPr>
            <a:r>
              <a:rPr lang="en-US" sz="1600" dirty="0"/>
              <a:t>consistency is that you have certain statements about your data (invariants) that must always be true—for example, in an accounting system, credits and debits across all accounts must always be balanced. </a:t>
            </a:r>
          </a:p>
          <a:p>
            <a:pPr marL="342900" indent="-342900">
              <a:spcBef>
                <a:spcPts val="1000"/>
              </a:spcBef>
              <a:buClr>
                <a:srgbClr val="90C226"/>
              </a:buClr>
              <a:buSzPct val="80000"/>
              <a:buFont typeface="Wingdings 3" charset="2"/>
              <a:buChar char=""/>
            </a:pPr>
            <a:r>
              <a:rPr lang="en-US" b="1" dirty="0"/>
              <a:t>Isolation</a:t>
            </a:r>
          </a:p>
          <a:p>
            <a:pPr marL="800100" lvl="1" indent="-342900">
              <a:spcBef>
                <a:spcPts val="1000"/>
              </a:spcBef>
              <a:buClr>
                <a:srgbClr val="90C226"/>
              </a:buClr>
              <a:buSzPct val="80000"/>
              <a:buFont typeface="Wingdings 3" charset="2"/>
              <a:buChar char=""/>
            </a:pPr>
            <a:r>
              <a:rPr lang="en-US" sz="1600" dirty="0"/>
              <a:t>Several clients are reading or writing the same database records, you can run into concurrency problems (race conditions).</a:t>
            </a:r>
          </a:p>
          <a:p>
            <a:pPr marL="342900" indent="-342900">
              <a:spcBef>
                <a:spcPts val="1000"/>
              </a:spcBef>
              <a:buClr>
                <a:srgbClr val="90C226"/>
              </a:buClr>
              <a:buSzPct val="80000"/>
              <a:buFont typeface="Wingdings 3" charset="2"/>
              <a:buChar char=""/>
            </a:pPr>
            <a:r>
              <a:rPr lang="en-US" b="1" dirty="0"/>
              <a:t>Durability</a:t>
            </a:r>
          </a:p>
          <a:p>
            <a:pPr marL="800100" lvl="1" indent="-342900">
              <a:spcBef>
                <a:spcPts val="1000"/>
              </a:spcBef>
              <a:buClr>
                <a:srgbClr val="90C226"/>
              </a:buClr>
              <a:buSzPct val="80000"/>
              <a:buFont typeface="Wingdings 3" charset="2"/>
              <a:buChar char=""/>
            </a:pPr>
            <a:r>
              <a:rPr lang="en-US" sz="1600" dirty="0"/>
              <a:t>Durability is the promise that once a transaction has committed successfully, any data it has written will not be forgotten, even if there is a hardware fault or the database crashes</a:t>
            </a:r>
            <a:endParaRPr lang="en-US" sz="1400" dirty="0"/>
          </a:p>
        </p:txBody>
      </p:sp>
    </p:spTree>
    <p:extLst>
      <p:ext uri="{BB962C8B-B14F-4D97-AF65-F5344CB8AC3E}">
        <p14:creationId xmlns:p14="http://schemas.microsoft.com/office/powerpoint/2010/main" val="4192458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Isolation Levels</a:t>
            </a:r>
            <a:endParaRPr lang="en-US" dirty="0"/>
          </a:p>
        </p:txBody>
      </p:sp>
      <p:sp>
        <p:nvSpPr>
          <p:cNvPr id="2" name="TextBox 1">
            <a:extLst>
              <a:ext uri="{FF2B5EF4-FFF2-40B4-BE49-F238E27FC236}">
                <a16:creationId xmlns:a16="http://schemas.microsoft.com/office/drawing/2014/main" id="{A6EFE413-937A-4B8B-9702-738ECB5E5A6C}"/>
              </a:ext>
            </a:extLst>
          </p:cNvPr>
          <p:cNvSpPr txBox="1"/>
          <p:nvPr/>
        </p:nvSpPr>
        <p:spPr>
          <a:xfrm>
            <a:off x="677334" y="1524000"/>
            <a:ext cx="8031908" cy="1585049"/>
          </a:xfrm>
          <a:prstGeom prst="rect">
            <a:avLst/>
          </a:prstGeom>
          <a:noFill/>
        </p:spPr>
        <p:txBody>
          <a:bodyPr wrap="square" rtlCol="0">
            <a:spAutoFit/>
          </a:bodyPr>
          <a:lstStyle/>
          <a:p>
            <a:pPr marL="342900" indent="-342900">
              <a:spcBef>
                <a:spcPts val="1000"/>
              </a:spcBef>
              <a:buClr>
                <a:srgbClr val="90C226"/>
              </a:buClr>
              <a:buSzPct val="80000"/>
              <a:buFont typeface="Wingdings 3" charset="2"/>
              <a:buChar char=""/>
            </a:pPr>
            <a:r>
              <a:rPr lang="en-US" b="1" dirty="0"/>
              <a:t>Weak Isolation Levels</a:t>
            </a:r>
            <a:endParaRPr lang="en-US" dirty="0"/>
          </a:p>
          <a:p>
            <a:pPr marL="342900" indent="-342900">
              <a:spcBef>
                <a:spcPts val="1000"/>
              </a:spcBef>
              <a:buClr>
                <a:srgbClr val="90C226"/>
              </a:buClr>
              <a:buSzPct val="80000"/>
              <a:buFont typeface="Wingdings 3" charset="2"/>
              <a:buChar char=""/>
            </a:pPr>
            <a:r>
              <a:rPr lang="en-US" b="1" dirty="0"/>
              <a:t>Read Committed</a:t>
            </a:r>
          </a:p>
          <a:p>
            <a:pPr marL="342900" indent="-342900">
              <a:spcBef>
                <a:spcPts val="1000"/>
              </a:spcBef>
              <a:buClr>
                <a:srgbClr val="90C226"/>
              </a:buClr>
              <a:buSzPct val="80000"/>
              <a:buFont typeface="Wingdings 3" charset="2"/>
              <a:buChar char=""/>
            </a:pPr>
            <a:r>
              <a:rPr lang="en-US" b="1" dirty="0"/>
              <a:t>Repeatable Read</a:t>
            </a:r>
          </a:p>
          <a:p>
            <a:pPr marL="342900" indent="-342900">
              <a:spcBef>
                <a:spcPts val="1000"/>
              </a:spcBef>
              <a:buClr>
                <a:srgbClr val="90C226"/>
              </a:buClr>
              <a:buSzPct val="80000"/>
              <a:buFont typeface="Wingdings 3" charset="2"/>
              <a:buChar char=""/>
            </a:pPr>
            <a:r>
              <a:rPr lang="en-US" b="1" dirty="0"/>
              <a:t>Serialization</a:t>
            </a:r>
          </a:p>
        </p:txBody>
      </p:sp>
    </p:spTree>
    <p:extLst>
      <p:ext uri="{BB962C8B-B14F-4D97-AF65-F5344CB8AC3E}">
        <p14:creationId xmlns:p14="http://schemas.microsoft.com/office/powerpoint/2010/main" val="2160079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fontScale="90000"/>
          </a:bodyPr>
          <a:lstStyle/>
          <a:p>
            <a:r>
              <a:rPr lang="en-US" b="1" dirty="0"/>
              <a:t>Snapshot Isolation and Repeatable Read</a:t>
            </a:r>
            <a:endParaRPr lang="en-US" dirty="0"/>
          </a:p>
        </p:txBody>
      </p:sp>
      <p:grpSp>
        <p:nvGrpSpPr>
          <p:cNvPr id="18" name="Group 17">
            <a:extLst>
              <a:ext uri="{FF2B5EF4-FFF2-40B4-BE49-F238E27FC236}">
                <a16:creationId xmlns:a16="http://schemas.microsoft.com/office/drawing/2014/main" id="{B006ECCD-6421-41D5-A29A-2B382FE04E0F}"/>
              </a:ext>
            </a:extLst>
          </p:cNvPr>
          <p:cNvGrpSpPr/>
          <p:nvPr/>
        </p:nvGrpSpPr>
        <p:grpSpPr>
          <a:xfrm>
            <a:off x="677335" y="1523999"/>
            <a:ext cx="7818080" cy="4228215"/>
            <a:chOff x="0" y="0"/>
            <a:chExt cx="4576905" cy="3465020"/>
          </a:xfrm>
        </p:grpSpPr>
        <p:sp>
          <p:nvSpPr>
            <p:cNvPr id="19" name="Shape 21248">
              <a:extLst>
                <a:ext uri="{FF2B5EF4-FFF2-40B4-BE49-F238E27FC236}">
                  <a16:creationId xmlns:a16="http://schemas.microsoft.com/office/drawing/2014/main" id="{811313FE-2ADC-4EC2-8685-33B47862F953}"/>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Shape 21250">
              <a:extLst>
                <a:ext uri="{FF2B5EF4-FFF2-40B4-BE49-F238E27FC236}">
                  <a16:creationId xmlns:a16="http://schemas.microsoft.com/office/drawing/2014/main" id="{B3AAA623-9717-4488-B80E-3D0693B242AC}"/>
                </a:ext>
              </a:extLst>
            </p:cNvPr>
            <p:cNvSpPr/>
            <p:nvPr/>
          </p:nvSpPr>
          <p:spPr>
            <a:xfrm>
              <a:off x="4576040" y="0"/>
              <a:ext cx="0" cy="3465020"/>
            </a:xfrm>
            <a:custGeom>
              <a:avLst/>
              <a:gdLst/>
              <a:ahLst/>
              <a:cxnLst/>
              <a:rect l="0" t="0" r="0" b="0"/>
              <a:pathLst>
                <a:path h="3465020">
                  <a:moveTo>
                    <a:pt x="0" y="3465020"/>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 name="Shape 21252">
              <a:extLst>
                <a:ext uri="{FF2B5EF4-FFF2-40B4-BE49-F238E27FC236}">
                  <a16:creationId xmlns:a16="http://schemas.microsoft.com/office/drawing/2014/main" id="{918ADA2D-C15A-4470-8551-49E3694DFF7C}"/>
                </a:ext>
              </a:extLst>
            </p:cNvPr>
            <p:cNvSpPr/>
            <p:nvPr/>
          </p:nvSpPr>
          <p:spPr>
            <a:xfrm>
              <a:off x="0" y="3464155"/>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2" name="Shape 21254">
              <a:extLst>
                <a:ext uri="{FF2B5EF4-FFF2-40B4-BE49-F238E27FC236}">
                  <a16:creationId xmlns:a16="http://schemas.microsoft.com/office/drawing/2014/main" id="{64E38E8E-5636-45F7-AC0B-339A890920B2}"/>
                </a:ext>
              </a:extLst>
            </p:cNvPr>
            <p:cNvSpPr/>
            <p:nvPr/>
          </p:nvSpPr>
          <p:spPr>
            <a:xfrm>
              <a:off x="865" y="0"/>
              <a:ext cx="0" cy="3465020"/>
            </a:xfrm>
            <a:custGeom>
              <a:avLst/>
              <a:gdLst/>
              <a:ahLst/>
              <a:cxnLst/>
              <a:rect l="0" t="0" r="0" b="0"/>
              <a:pathLst>
                <a:path h="3465020">
                  <a:moveTo>
                    <a:pt x="0" y="3465020"/>
                  </a:moveTo>
                  <a:lnTo>
                    <a:pt x="0" y="3464949"/>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3" name="Picture 22">
              <a:extLst>
                <a:ext uri="{FF2B5EF4-FFF2-40B4-BE49-F238E27FC236}">
                  <a16:creationId xmlns:a16="http://schemas.microsoft.com/office/drawing/2014/main" id="{3D111535-D332-4D1C-B5D3-8A31B16D32E0}"/>
                </a:ext>
              </a:extLst>
            </p:cNvPr>
            <p:cNvPicPr/>
            <p:nvPr/>
          </p:nvPicPr>
          <p:blipFill>
            <a:blip r:embed="rId3"/>
            <a:stretch>
              <a:fillRect/>
            </a:stretch>
          </p:blipFill>
          <p:spPr>
            <a:xfrm>
              <a:off x="93892" y="65952"/>
              <a:ext cx="4389120" cy="3323844"/>
            </a:xfrm>
            <a:prstGeom prst="rect">
              <a:avLst/>
            </a:prstGeom>
          </p:spPr>
        </p:pic>
      </p:grpSp>
      <p:sp>
        <p:nvSpPr>
          <p:cNvPr id="3" name="TextBox 2">
            <a:extLst>
              <a:ext uri="{FF2B5EF4-FFF2-40B4-BE49-F238E27FC236}">
                <a16:creationId xmlns:a16="http://schemas.microsoft.com/office/drawing/2014/main" id="{08969D66-CCFB-4B44-A725-C01854486408}"/>
              </a:ext>
            </a:extLst>
          </p:cNvPr>
          <p:cNvSpPr txBox="1"/>
          <p:nvPr/>
        </p:nvSpPr>
        <p:spPr>
          <a:xfrm>
            <a:off x="677333" y="5986130"/>
            <a:ext cx="7095061" cy="338554"/>
          </a:xfrm>
          <a:prstGeom prst="rect">
            <a:avLst/>
          </a:prstGeom>
          <a:noFill/>
        </p:spPr>
        <p:txBody>
          <a:bodyPr wrap="square" rtlCol="0">
            <a:spAutoFit/>
          </a:bodyPr>
          <a:lstStyle/>
          <a:p>
            <a:r>
              <a:rPr lang="en-US" sz="1600" dirty="0"/>
              <a:t>Implementing snapshot isolation using multi-version objects.</a:t>
            </a:r>
          </a:p>
        </p:txBody>
      </p:sp>
    </p:spTree>
    <p:extLst>
      <p:ext uri="{BB962C8B-B14F-4D97-AF65-F5344CB8AC3E}">
        <p14:creationId xmlns:p14="http://schemas.microsoft.com/office/powerpoint/2010/main" val="2014533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Write Skew and Phantoms</a:t>
            </a:r>
          </a:p>
        </p:txBody>
      </p:sp>
      <p:grpSp>
        <p:nvGrpSpPr>
          <p:cNvPr id="5" name="Group 4">
            <a:extLst>
              <a:ext uri="{FF2B5EF4-FFF2-40B4-BE49-F238E27FC236}">
                <a16:creationId xmlns:a16="http://schemas.microsoft.com/office/drawing/2014/main" id="{D9F6D846-B0CD-4280-943A-0AB46FEFDC19}"/>
              </a:ext>
            </a:extLst>
          </p:cNvPr>
          <p:cNvGrpSpPr/>
          <p:nvPr/>
        </p:nvGrpSpPr>
        <p:grpSpPr>
          <a:xfrm>
            <a:off x="677334" y="1523999"/>
            <a:ext cx="7786182" cy="4547191"/>
            <a:chOff x="0" y="0"/>
            <a:chExt cx="4576905" cy="3218132"/>
          </a:xfrm>
        </p:grpSpPr>
        <p:sp>
          <p:nvSpPr>
            <p:cNvPr id="6" name="Shape 21762">
              <a:extLst>
                <a:ext uri="{FF2B5EF4-FFF2-40B4-BE49-F238E27FC236}">
                  <a16:creationId xmlns:a16="http://schemas.microsoft.com/office/drawing/2014/main" id="{ADCBB156-877C-4DCE-A308-79EBC5015AAB}"/>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21764">
              <a:extLst>
                <a:ext uri="{FF2B5EF4-FFF2-40B4-BE49-F238E27FC236}">
                  <a16:creationId xmlns:a16="http://schemas.microsoft.com/office/drawing/2014/main" id="{5F93C3C5-42CE-4791-9858-EDF97E38305D}"/>
                </a:ext>
              </a:extLst>
            </p:cNvPr>
            <p:cNvSpPr/>
            <p:nvPr/>
          </p:nvSpPr>
          <p:spPr>
            <a:xfrm>
              <a:off x="4576040" y="0"/>
              <a:ext cx="0" cy="3218132"/>
            </a:xfrm>
            <a:custGeom>
              <a:avLst/>
              <a:gdLst/>
              <a:ahLst/>
              <a:cxnLst/>
              <a:rect l="0" t="0" r="0" b="0"/>
              <a:pathLst>
                <a:path h="3218132">
                  <a:moveTo>
                    <a:pt x="0" y="3218132"/>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21766">
              <a:extLst>
                <a:ext uri="{FF2B5EF4-FFF2-40B4-BE49-F238E27FC236}">
                  <a16:creationId xmlns:a16="http://schemas.microsoft.com/office/drawing/2014/main" id="{8FD7149E-9AB5-4A50-820C-07FD32003279}"/>
                </a:ext>
              </a:extLst>
            </p:cNvPr>
            <p:cNvSpPr/>
            <p:nvPr/>
          </p:nvSpPr>
          <p:spPr>
            <a:xfrm>
              <a:off x="0" y="3217267"/>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21768">
              <a:extLst>
                <a:ext uri="{FF2B5EF4-FFF2-40B4-BE49-F238E27FC236}">
                  <a16:creationId xmlns:a16="http://schemas.microsoft.com/office/drawing/2014/main" id="{08EA3A6D-AFCA-4887-BBCF-63D6EF0D3F78}"/>
                </a:ext>
              </a:extLst>
            </p:cNvPr>
            <p:cNvSpPr/>
            <p:nvPr/>
          </p:nvSpPr>
          <p:spPr>
            <a:xfrm>
              <a:off x="865" y="0"/>
              <a:ext cx="0" cy="3218132"/>
            </a:xfrm>
            <a:custGeom>
              <a:avLst/>
              <a:gdLst/>
              <a:ahLst/>
              <a:cxnLst/>
              <a:rect l="0" t="0" r="0" b="0"/>
              <a:pathLst>
                <a:path h="3218132">
                  <a:moveTo>
                    <a:pt x="0" y="3218132"/>
                  </a:moveTo>
                  <a:lnTo>
                    <a:pt x="0" y="321806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a:extLst>
                <a:ext uri="{FF2B5EF4-FFF2-40B4-BE49-F238E27FC236}">
                  <a16:creationId xmlns:a16="http://schemas.microsoft.com/office/drawing/2014/main" id="{56A87968-BD51-473F-A2E1-8BC37151554E}"/>
                </a:ext>
              </a:extLst>
            </p:cNvPr>
            <p:cNvPicPr/>
            <p:nvPr/>
          </p:nvPicPr>
          <p:blipFill>
            <a:blip r:embed="rId3"/>
            <a:stretch>
              <a:fillRect/>
            </a:stretch>
          </p:blipFill>
          <p:spPr>
            <a:xfrm>
              <a:off x="93892" y="65952"/>
              <a:ext cx="4389120" cy="3076956"/>
            </a:xfrm>
            <a:prstGeom prst="rect">
              <a:avLst/>
            </a:prstGeom>
          </p:spPr>
        </p:pic>
      </p:grpSp>
    </p:spTree>
    <p:extLst>
      <p:ext uri="{BB962C8B-B14F-4D97-AF65-F5344CB8AC3E}">
        <p14:creationId xmlns:p14="http://schemas.microsoft.com/office/powerpoint/2010/main" val="720577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5A73F4F-B210-450C-8935-92724DC45E1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Relational Data Model</a:t>
            </a:r>
          </a:p>
        </p:txBody>
      </p:sp>
      <p:pic>
        <p:nvPicPr>
          <p:cNvPr id="7" name="Picture 6">
            <a:extLst>
              <a:ext uri="{FF2B5EF4-FFF2-40B4-BE49-F238E27FC236}">
                <a16:creationId xmlns:a16="http://schemas.microsoft.com/office/drawing/2014/main" id="{480269C0-829B-4856-9FF6-AB7A5597B065}"/>
              </a:ext>
            </a:extLst>
          </p:cNvPr>
          <p:cNvPicPr>
            <a:picLocks noChangeAspect="1"/>
          </p:cNvPicPr>
          <p:nvPr/>
        </p:nvPicPr>
        <p:blipFill>
          <a:blip r:embed="rId2"/>
          <a:stretch>
            <a:fillRect/>
          </a:stretch>
        </p:blipFill>
        <p:spPr>
          <a:xfrm>
            <a:off x="4090872" y="961812"/>
            <a:ext cx="7083654" cy="4930987"/>
          </a:xfrm>
          <a:prstGeom prst="rect">
            <a:avLst/>
          </a:prstGeom>
        </p:spPr>
      </p:pic>
    </p:spTree>
    <p:extLst>
      <p:ext uri="{BB962C8B-B14F-4D97-AF65-F5344CB8AC3E}">
        <p14:creationId xmlns:p14="http://schemas.microsoft.com/office/powerpoint/2010/main" val="652472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Two-Phase Locking (2PL)</a:t>
            </a:r>
            <a:endParaRPr lang="en-US" dirty="0"/>
          </a:p>
        </p:txBody>
      </p:sp>
      <p:sp>
        <p:nvSpPr>
          <p:cNvPr id="2" name="TextBox 1">
            <a:extLst>
              <a:ext uri="{FF2B5EF4-FFF2-40B4-BE49-F238E27FC236}">
                <a16:creationId xmlns:a16="http://schemas.microsoft.com/office/drawing/2014/main" id="{41C6AA1D-172C-44AE-AE17-829107593CD6}"/>
              </a:ext>
            </a:extLst>
          </p:cNvPr>
          <p:cNvSpPr txBox="1"/>
          <p:nvPr/>
        </p:nvSpPr>
        <p:spPr>
          <a:xfrm>
            <a:off x="808074" y="1435395"/>
            <a:ext cx="8080745" cy="5016758"/>
          </a:xfrm>
          <a:prstGeom prst="rect">
            <a:avLst/>
          </a:prstGeom>
          <a:noFill/>
        </p:spPr>
        <p:txBody>
          <a:bodyPr wrap="square" rtlCol="0">
            <a:spAutoFit/>
          </a:bodyPr>
          <a:lstStyle/>
          <a:p>
            <a:r>
              <a:rPr lang="en-US" sz="1600" dirty="0"/>
              <a:t>Several transactions are allowed to concurrently read the same object as long as nobody is writing to it. But as soon as anyone wants to write (modify or delete) an object, exclusive access is required:</a:t>
            </a:r>
          </a:p>
          <a:p>
            <a:pPr lvl="0" fontAlgn="base"/>
            <a:endParaRPr lang="en-US" sz="1600" dirty="0"/>
          </a:p>
          <a:p>
            <a:pPr lvl="0" fontAlgn="base"/>
            <a:r>
              <a:rPr lang="en-US" sz="1600" dirty="0"/>
              <a:t>If transaction A has read an object and transaction B wants to write to that object, B must wait until A commits or aborts before it can continue. (This ensures that B can’t change the object unexpectedly behind A’s back.)</a:t>
            </a:r>
          </a:p>
          <a:p>
            <a:pPr lvl="0" fontAlgn="base"/>
            <a:r>
              <a:rPr lang="en-US" sz="1600" dirty="0"/>
              <a:t>If transaction A has written an object and transaction B wants to read that object, B must wait until A commits or aborts before it can continue. (Reading an old version of the object, like in Figure 7-1, is not acceptable under 2PL.)</a:t>
            </a:r>
          </a:p>
          <a:p>
            <a:pPr lvl="0" fontAlgn="base"/>
            <a:endParaRPr lang="en-US" sz="1600" dirty="0"/>
          </a:p>
          <a:p>
            <a:pPr lvl="0" fontAlgn="base"/>
            <a:r>
              <a:rPr lang="en-US" sz="1600" dirty="0"/>
              <a:t>Clients starts from a shared lock, when it is going to write, it tries to acquire a exclusive lock</a:t>
            </a:r>
          </a:p>
          <a:p>
            <a:pPr lvl="0" fontAlgn="base"/>
            <a:endParaRPr lang="en-US" sz="1600" dirty="0"/>
          </a:p>
          <a:p>
            <a:pPr fontAlgn="base"/>
            <a:r>
              <a:rPr lang="en-US" sz="1600" dirty="0"/>
              <a:t>Predicate locks</a:t>
            </a:r>
          </a:p>
          <a:p>
            <a:pPr lvl="0" fontAlgn="base"/>
            <a:endParaRPr lang="en-US" sz="1600" dirty="0"/>
          </a:p>
          <a:p>
            <a:pPr lvl="0" fontAlgn="base"/>
            <a:r>
              <a:rPr lang="en-US" sz="1600" dirty="0"/>
              <a:t>Dead locks</a:t>
            </a:r>
          </a:p>
          <a:p>
            <a:pPr lvl="0" fontAlgn="base"/>
            <a:endParaRPr lang="en-US" sz="1600" dirty="0"/>
          </a:p>
          <a:p>
            <a:pPr lvl="0" fontAlgn="base"/>
            <a:r>
              <a:rPr lang="en-US" sz="1600" dirty="0"/>
              <a:t>Index-range locks</a:t>
            </a:r>
          </a:p>
          <a:p>
            <a:pPr lvl="0" fontAlgn="base"/>
            <a:endParaRPr lang="en-US" sz="1600" dirty="0"/>
          </a:p>
        </p:txBody>
      </p:sp>
    </p:spTree>
    <p:extLst>
      <p:ext uri="{BB962C8B-B14F-4D97-AF65-F5344CB8AC3E}">
        <p14:creationId xmlns:p14="http://schemas.microsoft.com/office/powerpoint/2010/main" val="440419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The leader lock and fencing token</a:t>
            </a:r>
          </a:p>
        </p:txBody>
      </p:sp>
      <p:pic>
        <p:nvPicPr>
          <p:cNvPr id="5" name="Picture 4">
            <a:extLst>
              <a:ext uri="{FF2B5EF4-FFF2-40B4-BE49-F238E27FC236}">
                <a16:creationId xmlns:a16="http://schemas.microsoft.com/office/drawing/2014/main" id="{C456091C-F562-424B-9513-4272C527D94A}"/>
              </a:ext>
            </a:extLst>
          </p:cNvPr>
          <p:cNvPicPr/>
          <p:nvPr/>
        </p:nvPicPr>
        <p:blipFill>
          <a:blip r:embed="rId3"/>
          <a:stretch>
            <a:fillRect/>
          </a:stretch>
        </p:blipFill>
        <p:spPr>
          <a:xfrm>
            <a:off x="677334" y="1524000"/>
            <a:ext cx="6658186" cy="2614969"/>
          </a:xfrm>
          <a:prstGeom prst="rect">
            <a:avLst/>
          </a:prstGeom>
        </p:spPr>
      </p:pic>
      <p:grpSp>
        <p:nvGrpSpPr>
          <p:cNvPr id="6" name="Group 5">
            <a:extLst>
              <a:ext uri="{FF2B5EF4-FFF2-40B4-BE49-F238E27FC236}">
                <a16:creationId xmlns:a16="http://schemas.microsoft.com/office/drawing/2014/main" id="{FB61F7C6-687E-47B1-B9EF-48ECA304EE63}"/>
              </a:ext>
            </a:extLst>
          </p:cNvPr>
          <p:cNvGrpSpPr/>
          <p:nvPr/>
        </p:nvGrpSpPr>
        <p:grpSpPr>
          <a:xfrm>
            <a:off x="677334" y="4267200"/>
            <a:ext cx="6658186" cy="2519680"/>
            <a:chOff x="0" y="0"/>
            <a:chExt cx="4576905" cy="1752044"/>
          </a:xfrm>
        </p:grpSpPr>
        <p:sp>
          <p:nvSpPr>
            <p:cNvPr id="7" name="Shape 26112">
              <a:extLst>
                <a:ext uri="{FF2B5EF4-FFF2-40B4-BE49-F238E27FC236}">
                  <a16:creationId xmlns:a16="http://schemas.microsoft.com/office/drawing/2014/main" id="{0303A8C8-B802-4D97-BFE4-A7A010F65DA0}"/>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26114">
              <a:extLst>
                <a:ext uri="{FF2B5EF4-FFF2-40B4-BE49-F238E27FC236}">
                  <a16:creationId xmlns:a16="http://schemas.microsoft.com/office/drawing/2014/main" id="{84D2094D-C107-438E-AE5B-BEC417D1D915}"/>
                </a:ext>
              </a:extLst>
            </p:cNvPr>
            <p:cNvSpPr/>
            <p:nvPr/>
          </p:nvSpPr>
          <p:spPr>
            <a:xfrm>
              <a:off x="4576040" y="0"/>
              <a:ext cx="0" cy="1752043"/>
            </a:xfrm>
            <a:custGeom>
              <a:avLst/>
              <a:gdLst/>
              <a:ahLst/>
              <a:cxnLst/>
              <a:rect l="0" t="0" r="0" b="0"/>
              <a:pathLst>
                <a:path h="1752043">
                  <a:moveTo>
                    <a:pt x="0" y="1752043"/>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26116">
              <a:extLst>
                <a:ext uri="{FF2B5EF4-FFF2-40B4-BE49-F238E27FC236}">
                  <a16:creationId xmlns:a16="http://schemas.microsoft.com/office/drawing/2014/main" id="{9D153ACD-D0C8-49C6-95B1-D68023499CBD}"/>
                </a:ext>
              </a:extLst>
            </p:cNvPr>
            <p:cNvSpPr/>
            <p:nvPr/>
          </p:nvSpPr>
          <p:spPr>
            <a:xfrm>
              <a:off x="0" y="1751179"/>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26118">
              <a:extLst>
                <a:ext uri="{FF2B5EF4-FFF2-40B4-BE49-F238E27FC236}">
                  <a16:creationId xmlns:a16="http://schemas.microsoft.com/office/drawing/2014/main" id="{BE9F3897-5843-4A05-BD95-D498B3E669C8}"/>
                </a:ext>
              </a:extLst>
            </p:cNvPr>
            <p:cNvSpPr/>
            <p:nvPr/>
          </p:nvSpPr>
          <p:spPr>
            <a:xfrm>
              <a:off x="865" y="0"/>
              <a:ext cx="0" cy="1752044"/>
            </a:xfrm>
            <a:custGeom>
              <a:avLst/>
              <a:gdLst/>
              <a:ahLst/>
              <a:cxnLst/>
              <a:rect l="0" t="0" r="0" b="0"/>
              <a:pathLst>
                <a:path h="1752044">
                  <a:moveTo>
                    <a:pt x="0" y="1752044"/>
                  </a:moveTo>
                  <a:lnTo>
                    <a:pt x="0" y="1751973"/>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2" name="Picture 11">
              <a:extLst>
                <a:ext uri="{FF2B5EF4-FFF2-40B4-BE49-F238E27FC236}">
                  <a16:creationId xmlns:a16="http://schemas.microsoft.com/office/drawing/2014/main" id="{104C158C-DE8B-44F7-AF30-81891AF5E5D8}"/>
                </a:ext>
              </a:extLst>
            </p:cNvPr>
            <p:cNvPicPr/>
            <p:nvPr/>
          </p:nvPicPr>
          <p:blipFill>
            <a:blip r:embed="rId4"/>
            <a:stretch>
              <a:fillRect/>
            </a:stretch>
          </p:blipFill>
          <p:spPr>
            <a:xfrm>
              <a:off x="93892" y="65952"/>
              <a:ext cx="4389120" cy="1610868"/>
            </a:xfrm>
            <a:prstGeom prst="rect">
              <a:avLst/>
            </a:prstGeom>
          </p:spPr>
        </p:pic>
      </p:grpSp>
    </p:spTree>
    <p:extLst>
      <p:ext uri="{BB962C8B-B14F-4D97-AF65-F5344CB8AC3E}">
        <p14:creationId xmlns:p14="http://schemas.microsoft.com/office/powerpoint/2010/main" val="1877905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7514C-EF2A-4562-B987-4C37D5AC3966}"/>
              </a:ext>
            </a:extLst>
          </p:cNvPr>
          <p:cNvSpPr>
            <a:spLocks noGrp="1"/>
          </p:cNvSpPr>
          <p:nvPr>
            <p:ph type="title"/>
          </p:nvPr>
        </p:nvSpPr>
        <p:spPr/>
        <p:txBody>
          <a:bodyPr>
            <a:normAutofit/>
          </a:bodyPr>
          <a:lstStyle/>
          <a:p>
            <a:r>
              <a:rPr lang="en-US" b="1" dirty="0"/>
              <a:t>Consistency and Consensus</a:t>
            </a:r>
            <a:endParaRPr lang="en-US" dirty="0"/>
          </a:p>
        </p:txBody>
      </p:sp>
    </p:spTree>
    <p:extLst>
      <p:ext uri="{BB962C8B-B14F-4D97-AF65-F5344CB8AC3E}">
        <p14:creationId xmlns:p14="http://schemas.microsoft.com/office/powerpoint/2010/main" val="1666094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Linearizability Violation</a:t>
            </a:r>
            <a:endParaRPr lang="en-US" dirty="0"/>
          </a:p>
        </p:txBody>
      </p:sp>
      <p:grpSp>
        <p:nvGrpSpPr>
          <p:cNvPr id="24" name="Group 23">
            <a:extLst>
              <a:ext uri="{FF2B5EF4-FFF2-40B4-BE49-F238E27FC236}">
                <a16:creationId xmlns:a16="http://schemas.microsoft.com/office/drawing/2014/main" id="{D113C905-975F-4EAE-9A69-EB8E7D0560F7}"/>
              </a:ext>
            </a:extLst>
          </p:cNvPr>
          <p:cNvGrpSpPr/>
          <p:nvPr/>
        </p:nvGrpSpPr>
        <p:grpSpPr>
          <a:xfrm>
            <a:off x="677334" y="1524000"/>
            <a:ext cx="8161866" cy="4947920"/>
            <a:chOff x="0" y="0"/>
            <a:chExt cx="4576905" cy="3285188"/>
          </a:xfrm>
        </p:grpSpPr>
        <p:sp>
          <p:nvSpPr>
            <p:cNvPr id="25" name="Shape 28633">
              <a:extLst>
                <a:ext uri="{FF2B5EF4-FFF2-40B4-BE49-F238E27FC236}">
                  <a16:creationId xmlns:a16="http://schemas.microsoft.com/office/drawing/2014/main" id="{69400B6D-84C8-46B0-8FB8-7204706775AD}"/>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6" name="Shape 28635">
              <a:extLst>
                <a:ext uri="{FF2B5EF4-FFF2-40B4-BE49-F238E27FC236}">
                  <a16:creationId xmlns:a16="http://schemas.microsoft.com/office/drawing/2014/main" id="{92D41374-922E-4D5E-8701-93664C08AE20}"/>
                </a:ext>
              </a:extLst>
            </p:cNvPr>
            <p:cNvSpPr/>
            <p:nvPr/>
          </p:nvSpPr>
          <p:spPr>
            <a:xfrm>
              <a:off x="4576040" y="0"/>
              <a:ext cx="0" cy="3285188"/>
            </a:xfrm>
            <a:custGeom>
              <a:avLst/>
              <a:gdLst/>
              <a:ahLst/>
              <a:cxnLst/>
              <a:rect l="0" t="0" r="0" b="0"/>
              <a:pathLst>
                <a:path h="3285188">
                  <a:moveTo>
                    <a:pt x="0" y="3285188"/>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7" name="Shape 28637">
              <a:extLst>
                <a:ext uri="{FF2B5EF4-FFF2-40B4-BE49-F238E27FC236}">
                  <a16:creationId xmlns:a16="http://schemas.microsoft.com/office/drawing/2014/main" id="{6BAC10C5-FAD7-43A8-962E-F4881CE69412}"/>
                </a:ext>
              </a:extLst>
            </p:cNvPr>
            <p:cNvSpPr/>
            <p:nvPr/>
          </p:nvSpPr>
          <p:spPr>
            <a:xfrm>
              <a:off x="0" y="3284324"/>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8" name="Shape 28639">
              <a:extLst>
                <a:ext uri="{FF2B5EF4-FFF2-40B4-BE49-F238E27FC236}">
                  <a16:creationId xmlns:a16="http://schemas.microsoft.com/office/drawing/2014/main" id="{14EFD239-3677-4236-8B2F-D7D42BC0FB00}"/>
                </a:ext>
              </a:extLst>
            </p:cNvPr>
            <p:cNvSpPr/>
            <p:nvPr/>
          </p:nvSpPr>
          <p:spPr>
            <a:xfrm>
              <a:off x="865" y="0"/>
              <a:ext cx="0" cy="3285188"/>
            </a:xfrm>
            <a:custGeom>
              <a:avLst/>
              <a:gdLst/>
              <a:ahLst/>
              <a:cxnLst/>
              <a:rect l="0" t="0" r="0" b="0"/>
              <a:pathLst>
                <a:path h="3285188">
                  <a:moveTo>
                    <a:pt x="0" y="3285188"/>
                  </a:moveTo>
                  <a:lnTo>
                    <a:pt x="0" y="3285117"/>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9" name="Picture 28">
              <a:extLst>
                <a:ext uri="{FF2B5EF4-FFF2-40B4-BE49-F238E27FC236}">
                  <a16:creationId xmlns:a16="http://schemas.microsoft.com/office/drawing/2014/main" id="{5FE0E4C4-5320-45F9-96A1-A0C042E5C717}"/>
                </a:ext>
              </a:extLst>
            </p:cNvPr>
            <p:cNvPicPr/>
            <p:nvPr/>
          </p:nvPicPr>
          <p:blipFill>
            <a:blip r:embed="rId3"/>
            <a:stretch>
              <a:fillRect/>
            </a:stretch>
          </p:blipFill>
          <p:spPr>
            <a:xfrm>
              <a:off x="93892" y="65953"/>
              <a:ext cx="4389120" cy="3144012"/>
            </a:xfrm>
            <a:prstGeom prst="rect">
              <a:avLst/>
            </a:prstGeom>
          </p:spPr>
        </p:pic>
      </p:grpSp>
    </p:spTree>
    <p:extLst>
      <p:ext uri="{BB962C8B-B14F-4D97-AF65-F5344CB8AC3E}">
        <p14:creationId xmlns:p14="http://schemas.microsoft.com/office/powerpoint/2010/main" val="1772526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Linearizability</a:t>
            </a:r>
            <a:endParaRPr lang="en-US" dirty="0"/>
          </a:p>
        </p:txBody>
      </p:sp>
      <p:grpSp>
        <p:nvGrpSpPr>
          <p:cNvPr id="18" name="Group 17">
            <a:extLst>
              <a:ext uri="{FF2B5EF4-FFF2-40B4-BE49-F238E27FC236}">
                <a16:creationId xmlns:a16="http://schemas.microsoft.com/office/drawing/2014/main" id="{71FE55F0-FCC8-4AEC-B8E9-C1771CBDEA06}"/>
              </a:ext>
            </a:extLst>
          </p:cNvPr>
          <p:cNvGrpSpPr/>
          <p:nvPr/>
        </p:nvGrpSpPr>
        <p:grpSpPr>
          <a:xfrm>
            <a:off x="677334" y="1524000"/>
            <a:ext cx="6655663" cy="2351373"/>
            <a:chOff x="0" y="0"/>
            <a:chExt cx="4576905" cy="1404572"/>
          </a:xfrm>
        </p:grpSpPr>
        <p:sp>
          <p:nvSpPr>
            <p:cNvPr id="19" name="Shape 28848">
              <a:extLst>
                <a:ext uri="{FF2B5EF4-FFF2-40B4-BE49-F238E27FC236}">
                  <a16:creationId xmlns:a16="http://schemas.microsoft.com/office/drawing/2014/main" id="{540676B8-7A9A-4AAF-9869-429F5724C4FD}"/>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Shape 28850">
              <a:extLst>
                <a:ext uri="{FF2B5EF4-FFF2-40B4-BE49-F238E27FC236}">
                  <a16:creationId xmlns:a16="http://schemas.microsoft.com/office/drawing/2014/main" id="{68AE813C-6A5C-42FF-AA14-534E3A6B2A80}"/>
                </a:ext>
              </a:extLst>
            </p:cNvPr>
            <p:cNvSpPr/>
            <p:nvPr/>
          </p:nvSpPr>
          <p:spPr>
            <a:xfrm>
              <a:off x="4576040" y="0"/>
              <a:ext cx="0" cy="1404572"/>
            </a:xfrm>
            <a:custGeom>
              <a:avLst/>
              <a:gdLst/>
              <a:ahLst/>
              <a:cxnLst/>
              <a:rect l="0" t="0" r="0" b="0"/>
              <a:pathLst>
                <a:path h="1404572">
                  <a:moveTo>
                    <a:pt x="0" y="1404572"/>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 name="Shape 28852">
              <a:extLst>
                <a:ext uri="{FF2B5EF4-FFF2-40B4-BE49-F238E27FC236}">
                  <a16:creationId xmlns:a16="http://schemas.microsoft.com/office/drawing/2014/main" id="{D57F7E5A-A273-4AD7-A37F-BBEB0AC26D1D}"/>
                </a:ext>
              </a:extLst>
            </p:cNvPr>
            <p:cNvSpPr/>
            <p:nvPr/>
          </p:nvSpPr>
          <p:spPr>
            <a:xfrm>
              <a:off x="0" y="1403707"/>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2" name="Shape 28854">
              <a:extLst>
                <a:ext uri="{FF2B5EF4-FFF2-40B4-BE49-F238E27FC236}">
                  <a16:creationId xmlns:a16="http://schemas.microsoft.com/office/drawing/2014/main" id="{63EA29D5-8E73-4362-8346-954CBED4C623}"/>
                </a:ext>
              </a:extLst>
            </p:cNvPr>
            <p:cNvSpPr/>
            <p:nvPr/>
          </p:nvSpPr>
          <p:spPr>
            <a:xfrm>
              <a:off x="865" y="0"/>
              <a:ext cx="0" cy="1404572"/>
            </a:xfrm>
            <a:custGeom>
              <a:avLst/>
              <a:gdLst/>
              <a:ahLst/>
              <a:cxnLst/>
              <a:rect l="0" t="0" r="0" b="0"/>
              <a:pathLst>
                <a:path h="1404572">
                  <a:moveTo>
                    <a:pt x="0" y="1404572"/>
                  </a:moveTo>
                  <a:lnTo>
                    <a:pt x="0" y="140450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3" name="Picture 22">
              <a:extLst>
                <a:ext uri="{FF2B5EF4-FFF2-40B4-BE49-F238E27FC236}">
                  <a16:creationId xmlns:a16="http://schemas.microsoft.com/office/drawing/2014/main" id="{FC0B4C97-B432-4C8B-B88F-D6815854229C}"/>
                </a:ext>
              </a:extLst>
            </p:cNvPr>
            <p:cNvPicPr/>
            <p:nvPr/>
          </p:nvPicPr>
          <p:blipFill>
            <a:blip r:embed="rId3"/>
            <a:stretch>
              <a:fillRect/>
            </a:stretch>
          </p:blipFill>
          <p:spPr>
            <a:xfrm>
              <a:off x="93892" y="65952"/>
              <a:ext cx="4389120" cy="1263396"/>
            </a:xfrm>
            <a:prstGeom prst="rect">
              <a:avLst/>
            </a:prstGeom>
          </p:spPr>
        </p:pic>
      </p:grpSp>
      <p:sp>
        <p:nvSpPr>
          <p:cNvPr id="2" name="Rectangle 1">
            <a:extLst>
              <a:ext uri="{FF2B5EF4-FFF2-40B4-BE49-F238E27FC236}">
                <a16:creationId xmlns:a16="http://schemas.microsoft.com/office/drawing/2014/main" id="{116B4E1C-133C-4E91-932C-2D998474ECCB}"/>
              </a:ext>
            </a:extLst>
          </p:cNvPr>
          <p:cNvSpPr/>
          <p:nvPr/>
        </p:nvSpPr>
        <p:spPr>
          <a:xfrm>
            <a:off x="677333" y="3998410"/>
            <a:ext cx="8375223" cy="2031325"/>
          </a:xfrm>
          <a:prstGeom prst="rect">
            <a:avLst/>
          </a:prstGeom>
        </p:spPr>
        <p:txBody>
          <a:bodyPr wrap="square">
            <a:spAutoFit/>
          </a:bodyPr>
          <a:lstStyle/>
          <a:p>
            <a:r>
              <a:rPr lang="en-US" dirty="0">
                <a:solidFill>
                  <a:srgbClr val="000000"/>
                </a:solidFill>
                <a:latin typeface="Times New Roman" panose="02020603050405020304" pitchFamily="18" charset="0"/>
                <a:ea typeface="Times New Roman" panose="02020603050405020304" pitchFamily="18" charset="0"/>
              </a:rPr>
              <a:t>The basic idea behind linearizability is simple: to make a system appear as if there is only a single copy of the data. </a:t>
            </a:r>
          </a:p>
          <a:p>
            <a:endParaRPr lang="en-US" dirty="0">
              <a:solidFill>
                <a:srgbClr val="000000"/>
              </a:solidFill>
              <a:latin typeface="Times New Roman" panose="02020603050405020304" pitchFamily="18" charset="0"/>
              <a:ea typeface="Times New Roman" panose="02020603050405020304" pitchFamily="18" charset="0"/>
            </a:endParaRPr>
          </a:p>
          <a:p>
            <a:r>
              <a:rPr lang="en-US" dirty="0"/>
              <a:t>In a linearizable system we imagine that there must be some point in time (between the start and end of the write operation) at which the value of </a:t>
            </a:r>
            <a:r>
              <a:rPr lang="en-US" i="1" dirty="0"/>
              <a:t>x</a:t>
            </a:r>
            <a:r>
              <a:rPr lang="en-US" dirty="0"/>
              <a:t> atomically flips from 0 to 1. Thus, if one client’s read returns the new value 1, all subsequent reads must also return the new value, even if the write operation has not yet completed.</a:t>
            </a:r>
          </a:p>
        </p:txBody>
      </p:sp>
    </p:spTree>
    <p:extLst>
      <p:ext uri="{BB962C8B-B14F-4D97-AF65-F5344CB8AC3E}">
        <p14:creationId xmlns:p14="http://schemas.microsoft.com/office/powerpoint/2010/main" val="1105777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914400"/>
          </a:xfrm>
        </p:spPr>
        <p:txBody>
          <a:bodyPr>
            <a:normAutofit/>
          </a:bodyPr>
          <a:lstStyle/>
          <a:p>
            <a:r>
              <a:rPr lang="en-US" b="1" dirty="0"/>
              <a:t>Total Order Broadcast</a:t>
            </a:r>
            <a:endParaRPr lang="en-US" dirty="0"/>
          </a:p>
        </p:txBody>
      </p:sp>
      <p:sp>
        <p:nvSpPr>
          <p:cNvPr id="3" name="Rectangle 2">
            <a:extLst>
              <a:ext uri="{FF2B5EF4-FFF2-40B4-BE49-F238E27FC236}">
                <a16:creationId xmlns:a16="http://schemas.microsoft.com/office/drawing/2014/main" id="{988A502B-1A6E-48C6-BD69-50B167483A55}"/>
              </a:ext>
            </a:extLst>
          </p:cNvPr>
          <p:cNvSpPr/>
          <p:nvPr/>
        </p:nvSpPr>
        <p:spPr>
          <a:xfrm>
            <a:off x="677335" y="1397677"/>
            <a:ext cx="10681546" cy="3139321"/>
          </a:xfrm>
          <a:prstGeom prst="rect">
            <a:avLst/>
          </a:prstGeom>
        </p:spPr>
        <p:txBody>
          <a:bodyPr wrap="square">
            <a:spAutoFit/>
          </a:bodyPr>
          <a:lstStyle/>
          <a:p>
            <a:r>
              <a:rPr lang="en-US" dirty="0"/>
              <a:t>Total order broadcast is usually described as a protocol for exchanging messages between nodes. Informally, it requires that two safety properties always be satisfied:</a:t>
            </a:r>
          </a:p>
          <a:p>
            <a:endParaRPr lang="en-US" i="1" dirty="0"/>
          </a:p>
          <a:p>
            <a:pPr marL="285750" indent="-285750">
              <a:buFont typeface="Wingdings" panose="05000000000000000000" pitchFamily="2" charset="2"/>
              <a:buChar char="Ø"/>
            </a:pPr>
            <a:r>
              <a:rPr lang="en-US" i="1" dirty="0"/>
              <a:t>Reliable delivery</a:t>
            </a:r>
            <a:endParaRPr lang="en-US" dirty="0"/>
          </a:p>
          <a:p>
            <a:r>
              <a:rPr lang="en-US" dirty="0"/>
              <a:t>No messages are lost: if a message is delivered to one node, it is delivered to all nodes.</a:t>
            </a:r>
          </a:p>
          <a:p>
            <a:endParaRPr lang="en-US" dirty="0"/>
          </a:p>
          <a:p>
            <a:pPr marL="285750" indent="-285750">
              <a:buFont typeface="Wingdings" panose="05000000000000000000" pitchFamily="2" charset="2"/>
              <a:buChar char="Ø"/>
            </a:pPr>
            <a:r>
              <a:rPr lang="en-US" i="1" dirty="0"/>
              <a:t>Totally ordered delivery</a:t>
            </a:r>
            <a:endParaRPr lang="en-US" dirty="0"/>
          </a:p>
          <a:p>
            <a:r>
              <a:rPr lang="en-US" dirty="0"/>
              <a:t>Messages are delivered to every node in the same order.</a:t>
            </a:r>
          </a:p>
          <a:p>
            <a:endParaRPr lang="en-US" b="1" i="1" dirty="0"/>
          </a:p>
          <a:p>
            <a:endParaRPr lang="en-US" dirty="0"/>
          </a:p>
          <a:p>
            <a:endParaRPr lang="en-US" dirty="0"/>
          </a:p>
        </p:txBody>
      </p:sp>
    </p:spTree>
    <p:extLst>
      <p:ext uri="{BB962C8B-B14F-4D97-AF65-F5344CB8AC3E}">
        <p14:creationId xmlns:p14="http://schemas.microsoft.com/office/powerpoint/2010/main" val="2948308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9472506" cy="914400"/>
          </a:xfrm>
        </p:spPr>
        <p:txBody>
          <a:bodyPr>
            <a:normAutofit/>
          </a:bodyPr>
          <a:lstStyle/>
          <a:p>
            <a:r>
              <a:rPr lang="en-US" b="1" dirty="0"/>
              <a:t>Distributed Transactions and Consensus</a:t>
            </a:r>
            <a:endParaRPr lang="en-US" dirty="0"/>
          </a:p>
        </p:txBody>
      </p:sp>
      <p:sp>
        <p:nvSpPr>
          <p:cNvPr id="3" name="Rectangle 2">
            <a:extLst>
              <a:ext uri="{FF2B5EF4-FFF2-40B4-BE49-F238E27FC236}">
                <a16:creationId xmlns:a16="http://schemas.microsoft.com/office/drawing/2014/main" id="{988A502B-1A6E-48C6-BD69-50B167483A55}"/>
              </a:ext>
            </a:extLst>
          </p:cNvPr>
          <p:cNvSpPr/>
          <p:nvPr/>
        </p:nvSpPr>
        <p:spPr>
          <a:xfrm>
            <a:off x="677334" y="1651677"/>
            <a:ext cx="10681546" cy="646331"/>
          </a:xfrm>
          <a:prstGeom prst="rect">
            <a:avLst/>
          </a:prstGeom>
        </p:spPr>
        <p:txBody>
          <a:bodyPr wrap="square">
            <a:spAutoFit/>
          </a:bodyPr>
          <a:lstStyle/>
          <a:p>
            <a:pPr marL="285750" lvl="0" indent="-285750" fontAlgn="base">
              <a:buFont typeface="Wingdings" panose="05000000000000000000" pitchFamily="2" charset="2"/>
              <a:buChar char="Ø"/>
            </a:pPr>
            <a:r>
              <a:rPr lang="en-US" b="1" dirty="0"/>
              <a:t>Atomic Commit and Two-Phase Commit (2PC)</a:t>
            </a:r>
          </a:p>
          <a:p>
            <a:endParaRPr lang="en-US" dirty="0"/>
          </a:p>
        </p:txBody>
      </p:sp>
      <p:grpSp>
        <p:nvGrpSpPr>
          <p:cNvPr id="5" name="Group 4">
            <a:extLst>
              <a:ext uri="{FF2B5EF4-FFF2-40B4-BE49-F238E27FC236}">
                <a16:creationId xmlns:a16="http://schemas.microsoft.com/office/drawing/2014/main" id="{F27A7274-804C-40C9-B62B-27AFC4BCAFD0}"/>
              </a:ext>
            </a:extLst>
          </p:cNvPr>
          <p:cNvGrpSpPr/>
          <p:nvPr/>
        </p:nvGrpSpPr>
        <p:grpSpPr>
          <a:xfrm>
            <a:off x="677334" y="2298008"/>
            <a:ext cx="8934026" cy="3452552"/>
            <a:chOff x="0" y="0"/>
            <a:chExt cx="4576905" cy="1617932"/>
          </a:xfrm>
        </p:grpSpPr>
        <p:sp>
          <p:nvSpPr>
            <p:cNvPr id="6" name="Shape 31009">
              <a:extLst>
                <a:ext uri="{FF2B5EF4-FFF2-40B4-BE49-F238E27FC236}">
                  <a16:creationId xmlns:a16="http://schemas.microsoft.com/office/drawing/2014/main" id="{603D51B8-8842-448D-A314-A0573C2ECF75}"/>
                </a:ext>
              </a:extLst>
            </p:cNvPr>
            <p:cNvSpPr/>
            <p:nvPr/>
          </p:nvSpPr>
          <p:spPr>
            <a:xfrm>
              <a:off x="0" y="865"/>
              <a:ext cx="4576905" cy="0"/>
            </a:xfrm>
            <a:custGeom>
              <a:avLst/>
              <a:gdLst/>
              <a:ahLst/>
              <a:cxnLst/>
              <a:rect l="0" t="0" r="0" b="0"/>
              <a:pathLst>
                <a:path w="4576905">
                  <a:moveTo>
                    <a:pt x="4576905" y="0"/>
                  </a:moveTo>
                  <a:lnTo>
                    <a:pt x="71"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7" name="Shape 31011">
              <a:extLst>
                <a:ext uri="{FF2B5EF4-FFF2-40B4-BE49-F238E27FC236}">
                  <a16:creationId xmlns:a16="http://schemas.microsoft.com/office/drawing/2014/main" id="{551D523E-8913-40E3-A0DE-C0BBF0BFA6BA}"/>
                </a:ext>
              </a:extLst>
            </p:cNvPr>
            <p:cNvSpPr/>
            <p:nvPr/>
          </p:nvSpPr>
          <p:spPr>
            <a:xfrm>
              <a:off x="4576040" y="0"/>
              <a:ext cx="0" cy="1617932"/>
            </a:xfrm>
            <a:custGeom>
              <a:avLst/>
              <a:gdLst/>
              <a:ahLst/>
              <a:cxnLst/>
              <a:rect l="0" t="0" r="0" b="0"/>
              <a:pathLst>
                <a:path h="1617932">
                  <a:moveTo>
                    <a:pt x="0" y="1617932"/>
                  </a:moveTo>
                  <a:lnTo>
                    <a:pt x="0" y="7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8" name="Shape 31013">
              <a:extLst>
                <a:ext uri="{FF2B5EF4-FFF2-40B4-BE49-F238E27FC236}">
                  <a16:creationId xmlns:a16="http://schemas.microsoft.com/office/drawing/2014/main" id="{D0BBD0A8-26ED-4F0B-A247-C5AFCEC78D7D}"/>
                </a:ext>
              </a:extLst>
            </p:cNvPr>
            <p:cNvSpPr/>
            <p:nvPr/>
          </p:nvSpPr>
          <p:spPr>
            <a:xfrm>
              <a:off x="0" y="1617067"/>
              <a:ext cx="4576905" cy="0"/>
            </a:xfrm>
            <a:custGeom>
              <a:avLst/>
              <a:gdLst/>
              <a:ahLst/>
              <a:cxnLst/>
              <a:rect l="0" t="0" r="0" b="0"/>
              <a:pathLst>
                <a:path w="4576905">
                  <a:moveTo>
                    <a:pt x="4576905" y="0"/>
                  </a:moveTo>
                  <a:lnTo>
                    <a:pt x="4576834" y="0"/>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31015">
              <a:extLst>
                <a:ext uri="{FF2B5EF4-FFF2-40B4-BE49-F238E27FC236}">
                  <a16:creationId xmlns:a16="http://schemas.microsoft.com/office/drawing/2014/main" id="{A52890DD-FDC8-4C38-9395-F21A5A92829D}"/>
                </a:ext>
              </a:extLst>
            </p:cNvPr>
            <p:cNvSpPr/>
            <p:nvPr/>
          </p:nvSpPr>
          <p:spPr>
            <a:xfrm>
              <a:off x="865" y="0"/>
              <a:ext cx="0" cy="1617932"/>
            </a:xfrm>
            <a:custGeom>
              <a:avLst/>
              <a:gdLst/>
              <a:ahLst/>
              <a:cxnLst/>
              <a:rect l="0" t="0" r="0" b="0"/>
              <a:pathLst>
                <a:path h="1617932">
                  <a:moveTo>
                    <a:pt x="0" y="1617932"/>
                  </a:moveTo>
                  <a:lnTo>
                    <a:pt x="0" y="1617861"/>
                  </a:lnTo>
                  <a:lnTo>
                    <a:pt x="0" y="0"/>
                  </a:lnTo>
                </a:path>
              </a:pathLst>
            </a:custGeom>
            <a:ln w="3175" cap="rnd">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a:extLst>
                <a:ext uri="{FF2B5EF4-FFF2-40B4-BE49-F238E27FC236}">
                  <a16:creationId xmlns:a16="http://schemas.microsoft.com/office/drawing/2014/main" id="{97425427-ADEF-4D06-AD3F-9C9671339EED}"/>
                </a:ext>
              </a:extLst>
            </p:cNvPr>
            <p:cNvPicPr/>
            <p:nvPr/>
          </p:nvPicPr>
          <p:blipFill>
            <a:blip r:embed="rId3"/>
            <a:stretch>
              <a:fillRect/>
            </a:stretch>
          </p:blipFill>
          <p:spPr>
            <a:xfrm>
              <a:off x="93892" y="65952"/>
              <a:ext cx="4389120" cy="1476756"/>
            </a:xfrm>
            <a:prstGeom prst="rect">
              <a:avLst/>
            </a:prstGeom>
          </p:spPr>
        </p:pic>
      </p:grpSp>
    </p:spTree>
    <p:extLst>
      <p:ext uri="{BB962C8B-B14F-4D97-AF65-F5344CB8AC3E}">
        <p14:creationId xmlns:p14="http://schemas.microsoft.com/office/powerpoint/2010/main" val="14870551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9472506" cy="914400"/>
          </a:xfrm>
        </p:spPr>
        <p:txBody>
          <a:bodyPr>
            <a:normAutofit/>
          </a:bodyPr>
          <a:lstStyle/>
          <a:p>
            <a:r>
              <a:rPr lang="en-US" b="1" dirty="0"/>
              <a:t>PAXOS</a:t>
            </a:r>
          </a:p>
        </p:txBody>
      </p:sp>
      <p:pic>
        <p:nvPicPr>
          <p:cNvPr id="3" name="Picture 2">
            <a:extLst>
              <a:ext uri="{FF2B5EF4-FFF2-40B4-BE49-F238E27FC236}">
                <a16:creationId xmlns:a16="http://schemas.microsoft.com/office/drawing/2014/main" id="{09C4B530-B246-4E81-A808-46BF6B697DF8}"/>
              </a:ext>
            </a:extLst>
          </p:cNvPr>
          <p:cNvPicPr>
            <a:picLocks noChangeAspect="1"/>
          </p:cNvPicPr>
          <p:nvPr/>
        </p:nvPicPr>
        <p:blipFill>
          <a:blip r:embed="rId3"/>
          <a:stretch>
            <a:fillRect/>
          </a:stretch>
        </p:blipFill>
        <p:spPr>
          <a:xfrm>
            <a:off x="712999" y="1562100"/>
            <a:ext cx="9401175" cy="4686300"/>
          </a:xfrm>
          <a:prstGeom prst="rect">
            <a:avLst/>
          </a:prstGeom>
        </p:spPr>
      </p:pic>
    </p:spTree>
    <p:extLst>
      <p:ext uri="{BB962C8B-B14F-4D97-AF65-F5344CB8AC3E}">
        <p14:creationId xmlns:p14="http://schemas.microsoft.com/office/powerpoint/2010/main" val="4228172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Document Model</a:t>
            </a:r>
            <a:endParaRPr lang="en-US" dirty="0"/>
          </a:p>
        </p:txBody>
      </p:sp>
      <p:sp>
        <p:nvSpPr>
          <p:cNvPr id="2" name="TextBox 1">
            <a:extLst>
              <a:ext uri="{FF2B5EF4-FFF2-40B4-BE49-F238E27FC236}">
                <a16:creationId xmlns:a16="http://schemas.microsoft.com/office/drawing/2014/main" id="{7CBBA4A7-672B-49AF-A702-D79BF9B25414}"/>
              </a:ext>
            </a:extLst>
          </p:cNvPr>
          <p:cNvSpPr txBox="1"/>
          <p:nvPr/>
        </p:nvSpPr>
        <p:spPr>
          <a:xfrm>
            <a:off x="677334" y="1489393"/>
            <a:ext cx="3086100" cy="369332"/>
          </a:xfrm>
          <a:prstGeom prst="rect">
            <a:avLst/>
          </a:prstGeom>
          <a:noFill/>
        </p:spPr>
        <p:txBody>
          <a:bodyPr wrap="square" rtlCol="0">
            <a:spAutoFit/>
          </a:bodyPr>
          <a:lstStyle/>
          <a:p>
            <a:r>
              <a:rPr lang="en-US" dirty="0"/>
              <a:t>A LinkedIn Profile</a:t>
            </a:r>
          </a:p>
        </p:txBody>
      </p:sp>
      <p:pic>
        <p:nvPicPr>
          <p:cNvPr id="5" name="Picture 4">
            <a:extLst>
              <a:ext uri="{FF2B5EF4-FFF2-40B4-BE49-F238E27FC236}">
                <a16:creationId xmlns:a16="http://schemas.microsoft.com/office/drawing/2014/main" id="{41616A71-B473-468E-9DAF-FEB79A9B3750}"/>
              </a:ext>
            </a:extLst>
          </p:cNvPr>
          <p:cNvPicPr/>
          <p:nvPr/>
        </p:nvPicPr>
        <p:blipFill>
          <a:blip r:embed="rId3"/>
          <a:stretch>
            <a:fillRect/>
          </a:stretch>
        </p:blipFill>
        <p:spPr>
          <a:xfrm>
            <a:off x="677334" y="1858725"/>
            <a:ext cx="6571191" cy="4808775"/>
          </a:xfrm>
          <a:prstGeom prst="rect">
            <a:avLst/>
          </a:prstGeom>
        </p:spPr>
      </p:pic>
    </p:spTree>
    <p:extLst>
      <p:ext uri="{BB962C8B-B14F-4D97-AF65-F5344CB8AC3E}">
        <p14:creationId xmlns:p14="http://schemas.microsoft.com/office/powerpoint/2010/main" val="1175060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5A73F4F-B210-450C-8935-92724DC45E1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No SQL </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Data Model</a:t>
            </a:r>
          </a:p>
        </p:txBody>
      </p:sp>
      <p:pic>
        <p:nvPicPr>
          <p:cNvPr id="6" name="Picture 5">
            <a:extLst>
              <a:ext uri="{FF2B5EF4-FFF2-40B4-BE49-F238E27FC236}">
                <a16:creationId xmlns:a16="http://schemas.microsoft.com/office/drawing/2014/main" id="{AA731662-D685-4487-9369-51C680756586}"/>
              </a:ext>
            </a:extLst>
          </p:cNvPr>
          <p:cNvPicPr/>
          <p:nvPr/>
        </p:nvPicPr>
        <p:blipFill>
          <a:blip r:embed="rId2"/>
          <a:stretch>
            <a:fillRect/>
          </a:stretch>
        </p:blipFill>
        <p:spPr>
          <a:xfrm>
            <a:off x="3543300" y="831272"/>
            <a:ext cx="7793182" cy="4790209"/>
          </a:xfrm>
          <a:prstGeom prst="rect">
            <a:avLst/>
          </a:prstGeom>
        </p:spPr>
      </p:pic>
    </p:spTree>
    <p:extLst>
      <p:ext uri="{BB962C8B-B14F-4D97-AF65-F5344CB8AC3E}">
        <p14:creationId xmlns:p14="http://schemas.microsoft.com/office/powerpoint/2010/main" val="4183496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73F4F-B210-450C-8935-92724DC45E1E}"/>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r>
              <a:rPr lang="en-US" sz="3000" kern="1200">
                <a:solidFill>
                  <a:schemeClr val="bg1"/>
                </a:solidFill>
                <a:latin typeface="+mj-lt"/>
                <a:ea typeface="+mj-ea"/>
                <a:cs typeface="+mj-cs"/>
              </a:rPr>
              <a:t>Map Reduce</a:t>
            </a:r>
          </a:p>
        </p:txBody>
      </p:sp>
      <p:pic>
        <p:nvPicPr>
          <p:cNvPr id="7" name="Picture 6">
            <a:extLst>
              <a:ext uri="{FF2B5EF4-FFF2-40B4-BE49-F238E27FC236}">
                <a16:creationId xmlns:a16="http://schemas.microsoft.com/office/drawing/2014/main" id="{39D4F444-0B82-4748-A725-277A285580E2}"/>
              </a:ext>
            </a:extLst>
          </p:cNvPr>
          <p:cNvPicPr/>
          <p:nvPr/>
        </p:nvPicPr>
        <p:blipFill>
          <a:blip r:embed="rId2"/>
          <a:stretch>
            <a:fillRect/>
          </a:stretch>
        </p:blipFill>
        <p:spPr>
          <a:xfrm>
            <a:off x="1130804" y="1675227"/>
            <a:ext cx="9930391" cy="4394199"/>
          </a:xfrm>
          <a:prstGeom prst="rect">
            <a:avLst/>
          </a:prstGeom>
        </p:spPr>
      </p:pic>
    </p:spTree>
    <p:extLst>
      <p:ext uri="{BB962C8B-B14F-4D97-AF65-F5344CB8AC3E}">
        <p14:creationId xmlns:p14="http://schemas.microsoft.com/office/powerpoint/2010/main" val="278390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9568-38DE-4B10-B52C-1515ADA4DBFF}"/>
              </a:ext>
            </a:extLst>
          </p:cNvPr>
          <p:cNvSpPr>
            <a:spLocks noGrp="1"/>
          </p:cNvSpPr>
          <p:nvPr>
            <p:ph type="title"/>
          </p:nvPr>
        </p:nvSpPr>
        <p:spPr/>
        <p:txBody>
          <a:bodyPr/>
          <a:lstStyle/>
          <a:p>
            <a:r>
              <a:rPr lang="en-US" dirty="0"/>
              <a:t>Key Ideas between RDB and Non-SQL</a:t>
            </a:r>
          </a:p>
        </p:txBody>
      </p:sp>
      <p:graphicFrame>
        <p:nvGraphicFramePr>
          <p:cNvPr id="5" name="Content Placeholder 4">
            <a:extLst>
              <a:ext uri="{FF2B5EF4-FFF2-40B4-BE49-F238E27FC236}">
                <a16:creationId xmlns:a16="http://schemas.microsoft.com/office/drawing/2014/main" id="{3FF74381-4867-4C38-B572-AA06AC2BDC5A}"/>
              </a:ext>
            </a:extLst>
          </p:cNvPr>
          <p:cNvGraphicFramePr>
            <a:graphicFrameLocks noGrp="1"/>
          </p:cNvGraphicFramePr>
          <p:nvPr>
            <p:ph idx="1"/>
            <p:extLst>
              <p:ext uri="{D42A27DB-BD31-4B8C-83A1-F6EECF244321}">
                <p14:modId xmlns:p14="http://schemas.microsoft.com/office/powerpoint/2010/main" val="1233777535"/>
              </p:ext>
            </p:extLst>
          </p:nvPr>
        </p:nvGraphicFramePr>
        <p:xfrm>
          <a:off x="838200" y="1825625"/>
          <a:ext cx="10515600" cy="2661920"/>
        </p:xfrm>
        <a:graphic>
          <a:graphicData uri="http://schemas.openxmlformats.org/drawingml/2006/table">
            <a:tbl>
              <a:tblPr firstRow="1" bandRow="1">
                <a:tableStyleId>{5C22544A-7EE6-4342-B048-85BDC9FD1C3A}</a:tableStyleId>
              </a:tblPr>
              <a:tblGrid>
                <a:gridCol w="2001819">
                  <a:extLst>
                    <a:ext uri="{9D8B030D-6E8A-4147-A177-3AD203B41FA5}">
                      <a16:colId xmlns:a16="http://schemas.microsoft.com/office/drawing/2014/main" val="2331371257"/>
                    </a:ext>
                  </a:extLst>
                </a:gridCol>
                <a:gridCol w="4066390">
                  <a:extLst>
                    <a:ext uri="{9D8B030D-6E8A-4147-A177-3AD203B41FA5}">
                      <a16:colId xmlns:a16="http://schemas.microsoft.com/office/drawing/2014/main" val="342639710"/>
                    </a:ext>
                  </a:extLst>
                </a:gridCol>
                <a:gridCol w="4447391">
                  <a:extLst>
                    <a:ext uri="{9D8B030D-6E8A-4147-A177-3AD203B41FA5}">
                      <a16:colId xmlns:a16="http://schemas.microsoft.com/office/drawing/2014/main" val="2452084101"/>
                    </a:ext>
                  </a:extLst>
                </a:gridCol>
              </a:tblGrid>
              <a:tr h="370840">
                <a:tc>
                  <a:txBody>
                    <a:bodyPr/>
                    <a:lstStyle/>
                    <a:p>
                      <a:endParaRPr lang="en-US" dirty="0"/>
                    </a:p>
                  </a:txBody>
                  <a:tcPr/>
                </a:tc>
                <a:tc>
                  <a:txBody>
                    <a:bodyPr/>
                    <a:lstStyle/>
                    <a:p>
                      <a:r>
                        <a:rPr lang="en-US" dirty="0"/>
                        <a:t>Relation Database</a:t>
                      </a:r>
                    </a:p>
                  </a:txBody>
                  <a:tcPr/>
                </a:tc>
                <a:tc>
                  <a:txBody>
                    <a:bodyPr/>
                    <a:lstStyle/>
                    <a:p>
                      <a:r>
                        <a:rPr lang="en-US" dirty="0"/>
                        <a:t>Cloud</a:t>
                      </a:r>
                    </a:p>
                  </a:txBody>
                  <a:tcPr/>
                </a:tc>
                <a:extLst>
                  <a:ext uri="{0D108BD9-81ED-4DB2-BD59-A6C34878D82A}">
                    <a16:rowId xmlns:a16="http://schemas.microsoft.com/office/drawing/2014/main" val="1472404402"/>
                  </a:ext>
                </a:extLst>
              </a:tr>
              <a:tr h="370840">
                <a:tc>
                  <a:txBody>
                    <a:bodyPr/>
                    <a:lstStyle/>
                    <a:p>
                      <a:r>
                        <a:rPr lang="en-US" dirty="0"/>
                        <a:t>Data Integrity</a:t>
                      </a:r>
                    </a:p>
                  </a:txBody>
                  <a:tcPr/>
                </a:tc>
                <a:tc>
                  <a:txBody>
                    <a:bodyPr/>
                    <a:lstStyle/>
                    <a:p>
                      <a:r>
                        <a:rPr lang="en-US" dirty="0"/>
                        <a:t>Enforced, such as foreign key reference, no empty, unique, value range</a:t>
                      </a:r>
                    </a:p>
                  </a:txBody>
                  <a:tcPr/>
                </a:tc>
                <a:tc>
                  <a:txBody>
                    <a:bodyPr/>
                    <a:lstStyle/>
                    <a:p>
                      <a:r>
                        <a:rPr lang="en-US" dirty="0"/>
                        <a:t>Normally not enforced</a:t>
                      </a:r>
                    </a:p>
                  </a:txBody>
                  <a:tcPr/>
                </a:tc>
                <a:extLst>
                  <a:ext uri="{0D108BD9-81ED-4DB2-BD59-A6C34878D82A}">
                    <a16:rowId xmlns:a16="http://schemas.microsoft.com/office/drawing/2014/main" val="1523474454"/>
                  </a:ext>
                </a:extLst>
              </a:tr>
              <a:tr h="370840">
                <a:tc>
                  <a:txBody>
                    <a:bodyPr/>
                    <a:lstStyle/>
                    <a:p>
                      <a:r>
                        <a:rPr lang="en-US" dirty="0"/>
                        <a:t>Data Normalization</a:t>
                      </a:r>
                    </a:p>
                  </a:txBody>
                  <a:tcPr/>
                </a:tc>
                <a:tc>
                  <a:txBody>
                    <a:bodyPr/>
                    <a:lstStyle/>
                    <a:p>
                      <a:r>
                        <a:rPr lang="en-US" dirty="0"/>
                        <a:t>Follow 1</a:t>
                      </a:r>
                      <a:r>
                        <a:rPr lang="en-US" baseline="30000" dirty="0"/>
                        <a:t>st</a:t>
                      </a:r>
                      <a:r>
                        <a:rPr lang="en-US" dirty="0"/>
                        <a:t> , 2</a:t>
                      </a:r>
                      <a:r>
                        <a:rPr lang="en-US" baseline="30000" dirty="0"/>
                        <a:t>nd</a:t>
                      </a:r>
                      <a:r>
                        <a:rPr lang="en-US" dirty="0"/>
                        <a:t> , 3</a:t>
                      </a:r>
                      <a:r>
                        <a:rPr lang="en-US" baseline="30000" dirty="0"/>
                        <a:t>rd</a:t>
                      </a:r>
                      <a:r>
                        <a:rPr lang="en-US" dirty="0"/>
                        <a:t> NF, sometime BNF</a:t>
                      </a:r>
                    </a:p>
                  </a:txBody>
                  <a:tcPr/>
                </a:tc>
                <a:tc>
                  <a:txBody>
                    <a:bodyPr/>
                    <a:lstStyle/>
                    <a:p>
                      <a:r>
                        <a:rPr lang="en-US" dirty="0"/>
                        <a:t>Denormalized, data duplicated and keep local</a:t>
                      </a:r>
                    </a:p>
                  </a:txBody>
                  <a:tcPr/>
                </a:tc>
                <a:extLst>
                  <a:ext uri="{0D108BD9-81ED-4DB2-BD59-A6C34878D82A}">
                    <a16:rowId xmlns:a16="http://schemas.microsoft.com/office/drawing/2014/main" val="3133242083"/>
                  </a:ext>
                </a:extLst>
              </a:tr>
              <a:tr h="370840">
                <a:tc>
                  <a:txBody>
                    <a:bodyPr/>
                    <a:lstStyle/>
                    <a:p>
                      <a:r>
                        <a:rPr lang="en-US" dirty="0"/>
                        <a:t>Transactional </a:t>
                      </a:r>
                    </a:p>
                  </a:txBody>
                  <a:tcPr/>
                </a:tc>
                <a:tc>
                  <a:txBody>
                    <a:bodyPr/>
                    <a:lstStyle/>
                    <a:p>
                      <a:r>
                        <a:rPr lang="en-US" dirty="0"/>
                        <a:t>Strong consistency</a:t>
                      </a:r>
                    </a:p>
                  </a:txBody>
                  <a:tcPr/>
                </a:tc>
                <a:tc>
                  <a:txBody>
                    <a:bodyPr/>
                    <a:lstStyle/>
                    <a:p>
                      <a:r>
                        <a:rPr lang="en-US" dirty="0"/>
                        <a:t>CAP, tunable consistency or eventually consistency</a:t>
                      </a:r>
                    </a:p>
                  </a:txBody>
                  <a:tcPr/>
                </a:tc>
                <a:extLst>
                  <a:ext uri="{0D108BD9-81ED-4DB2-BD59-A6C34878D82A}">
                    <a16:rowId xmlns:a16="http://schemas.microsoft.com/office/drawing/2014/main" val="926668616"/>
                  </a:ext>
                </a:extLst>
              </a:tr>
              <a:tr h="370840">
                <a:tc>
                  <a:txBody>
                    <a:bodyPr/>
                    <a:lstStyle/>
                    <a:p>
                      <a:r>
                        <a:rPr lang="en-US" dirty="0"/>
                        <a:t>Recovery</a:t>
                      </a:r>
                    </a:p>
                  </a:txBody>
                  <a:tcPr/>
                </a:tc>
                <a:tc>
                  <a:txBody>
                    <a:bodyPr/>
                    <a:lstStyle/>
                    <a:p>
                      <a:r>
                        <a:rPr lang="en-US" dirty="0"/>
                        <a:t>Auto backup, transactional log, restart for recovery.</a:t>
                      </a:r>
                    </a:p>
                  </a:txBody>
                  <a:tcPr/>
                </a:tc>
                <a:tc>
                  <a:txBody>
                    <a:bodyPr/>
                    <a:lstStyle/>
                    <a:p>
                      <a:r>
                        <a:rPr lang="en-US" dirty="0"/>
                        <a:t>Fall back to replicas</a:t>
                      </a:r>
                    </a:p>
                  </a:txBody>
                  <a:tcPr/>
                </a:tc>
                <a:extLst>
                  <a:ext uri="{0D108BD9-81ED-4DB2-BD59-A6C34878D82A}">
                    <a16:rowId xmlns:a16="http://schemas.microsoft.com/office/drawing/2014/main" val="3686165421"/>
                  </a:ext>
                </a:extLst>
              </a:tr>
            </a:tbl>
          </a:graphicData>
        </a:graphic>
      </p:graphicFrame>
    </p:spTree>
    <p:extLst>
      <p:ext uri="{BB962C8B-B14F-4D97-AF65-F5344CB8AC3E}">
        <p14:creationId xmlns:p14="http://schemas.microsoft.com/office/powerpoint/2010/main" val="1831813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7514C-EF2A-4562-B987-4C37D5AC3966}"/>
              </a:ext>
            </a:extLst>
          </p:cNvPr>
          <p:cNvSpPr>
            <a:spLocks noGrp="1"/>
          </p:cNvSpPr>
          <p:nvPr>
            <p:ph type="title"/>
          </p:nvPr>
        </p:nvSpPr>
        <p:spPr/>
        <p:txBody>
          <a:bodyPr>
            <a:normAutofit/>
          </a:bodyPr>
          <a:lstStyle/>
          <a:p>
            <a:r>
              <a:rPr lang="en-US" dirty="0"/>
              <a:t>Storage and Retrieval</a:t>
            </a:r>
          </a:p>
        </p:txBody>
      </p:sp>
    </p:spTree>
    <p:extLst>
      <p:ext uri="{BB962C8B-B14F-4D97-AF65-F5344CB8AC3E}">
        <p14:creationId xmlns:p14="http://schemas.microsoft.com/office/powerpoint/2010/main" val="2911521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103</TotalTime>
  <Words>1149</Words>
  <Application>Microsoft Office PowerPoint</Application>
  <PresentationFormat>Widescreen</PresentationFormat>
  <Paragraphs>167</Paragraphs>
  <Slides>47</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Calibri Light</vt:lpstr>
      <vt:lpstr>Times New Roman</vt:lpstr>
      <vt:lpstr>Wingdings</vt:lpstr>
      <vt:lpstr>Wingdings 3</vt:lpstr>
      <vt:lpstr>Office Theme</vt:lpstr>
      <vt:lpstr>Design Data Intensive Application</vt:lpstr>
      <vt:lpstr>What we need for Big Data</vt:lpstr>
      <vt:lpstr>Relational Model</vt:lpstr>
      <vt:lpstr>Relational Data Model</vt:lpstr>
      <vt:lpstr>Document Model</vt:lpstr>
      <vt:lpstr>No SQL  Data Model</vt:lpstr>
      <vt:lpstr>Map Reduce</vt:lpstr>
      <vt:lpstr>Key Ideas between RDB and Non-SQL</vt:lpstr>
      <vt:lpstr>Storage and Retrieval</vt:lpstr>
      <vt:lpstr>Sorted String Tables(SSTables)</vt:lpstr>
      <vt:lpstr>Data can be at any level of LSM tree</vt:lpstr>
      <vt:lpstr>PowerPoint Presentation</vt:lpstr>
      <vt:lpstr>B-Trees</vt:lpstr>
      <vt:lpstr>Star Schema for Analytics</vt:lpstr>
      <vt:lpstr>Column Store</vt:lpstr>
      <vt:lpstr>Data Cube in Data Warehouse</vt:lpstr>
      <vt:lpstr>Replication</vt:lpstr>
      <vt:lpstr>Leaders and Followers</vt:lpstr>
      <vt:lpstr>Synchronous Versus Asynchronous Replication</vt:lpstr>
      <vt:lpstr>Setting Up New Followers</vt:lpstr>
      <vt:lpstr>Problems with Replication Lag</vt:lpstr>
      <vt:lpstr>Solutions for Replication Lag</vt:lpstr>
      <vt:lpstr>Leaderless Replication</vt:lpstr>
      <vt:lpstr>Quorums for reading and writing</vt:lpstr>
      <vt:lpstr>Partition</vt:lpstr>
      <vt:lpstr>RDBMS Sharding</vt:lpstr>
      <vt:lpstr>Partitioning and Replication</vt:lpstr>
      <vt:lpstr>Partitioning by Key Range</vt:lpstr>
      <vt:lpstr>Partitioning by Hash of Key</vt:lpstr>
      <vt:lpstr>Rebalancing Partitions</vt:lpstr>
      <vt:lpstr>Consistent hash</vt:lpstr>
      <vt:lpstr>Request Routing</vt:lpstr>
      <vt:lpstr>Request Routing – Zoo Keeper</vt:lpstr>
      <vt:lpstr>Transaction</vt:lpstr>
      <vt:lpstr>PowerPoint Presentation</vt:lpstr>
      <vt:lpstr>The Meaning of ACID</vt:lpstr>
      <vt:lpstr>Isolation Levels</vt:lpstr>
      <vt:lpstr>Snapshot Isolation and Repeatable Read</vt:lpstr>
      <vt:lpstr>Write Skew and Phantoms</vt:lpstr>
      <vt:lpstr>Two-Phase Locking (2PL)</vt:lpstr>
      <vt:lpstr>The leader lock and fencing token</vt:lpstr>
      <vt:lpstr>Consistency and Consensus</vt:lpstr>
      <vt:lpstr>Linearizability Violation</vt:lpstr>
      <vt:lpstr>Linearizability</vt:lpstr>
      <vt:lpstr>Total Order Broadcast</vt:lpstr>
      <vt:lpstr>Distributed Transactions and Consensus</vt:lpstr>
      <vt:lpstr>PAXOS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Data Intensive Application</dc:title>
  <dc:creator>Huanmin Wu</dc:creator>
  <cp:lastModifiedBy>Huanmin Wu</cp:lastModifiedBy>
  <cp:revision>2</cp:revision>
  <dcterms:created xsi:type="dcterms:W3CDTF">2019-04-26T00:22:56Z</dcterms:created>
  <dcterms:modified xsi:type="dcterms:W3CDTF">2024-08-27T04:44:16Z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huanminw@microsoft.com</vt:lpwstr>
  </property>
  <property fmtid="{D5CDD505-2E9C-101B-9397-08002B2CF9AE}" pid="5" name="MSIP_Label_f42aa342-8706-4288-bd11-ebb85995028c_SetDate">
    <vt:lpwstr>2019-04-26T00:22:58.8183256Z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45772a77-88a9-43e6-864a-c6055b50e0fc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